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handoutMasterIdLst>
    <p:handoutMasterId r:id="rId27"/>
  </p:handoutMasterIdLst>
  <p:sldIdLst>
    <p:sldId id="256" r:id="rId2"/>
    <p:sldId id="281" r:id="rId3"/>
    <p:sldId id="282" r:id="rId4"/>
    <p:sldId id="259" r:id="rId5"/>
    <p:sldId id="260" r:id="rId6"/>
    <p:sldId id="276" r:id="rId7"/>
    <p:sldId id="283" r:id="rId8"/>
    <p:sldId id="275" r:id="rId9"/>
    <p:sldId id="279" r:id="rId10"/>
    <p:sldId id="261" r:id="rId11"/>
    <p:sldId id="262" r:id="rId12"/>
    <p:sldId id="271" r:id="rId13"/>
    <p:sldId id="277" r:id="rId14"/>
    <p:sldId id="278" r:id="rId15"/>
    <p:sldId id="263" r:id="rId16"/>
    <p:sldId id="264" r:id="rId17"/>
    <p:sldId id="265" r:id="rId18"/>
    <p:sldId id="266" r:id="rId19"/>
    <p:sldId id="267" r:id="rId20"/>
    <p:sldId id="268" r:id="rId21"/>
    <p:sldId id="269" r:id="rId22"/>
    <p:sldId id="270" r:id="rId23"/>
    <p:sldId id="284" r:id="rId24"/>
    <p:sldId id="280"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257635E-64B4-4416-95A2-A7CF2875D62E}" type="datetimeFigureOut">
              <a:rPr lang="en-US" smtClean="0"/>
              <a:t>7/22/2014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47B383A-CC49-4290-BB59-6A581615935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608A1D1-8BCD-4B62-B28F-65D7CA0A35AF}" type="datetimeFigureOut">
              <a:rPr lang="en-US" smtClean="0"/>
              <a:pPr/>
              <a:t>7/22/2014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07D0744-C04D-49FE-AA62-20BFB0D8D497}" type="slidenum">
              <a:rPr lang="en-US" smtClean="0"/>
              <a:pPr/>
              <a:t>‹#›</a:t>
            </a:fld>
            <a:endParaRPr lang="en-US"/>
          </a:p>
        </p:txBody>
      </p:sp>
    </p:spTree>
    <p:extLst>
      <p:ext uri="{BB962C8B-B14F-4D97-AF65-F5344CB8AC3E}">
        <p14:creationId xmlns:p14="http://schemas.microsoft.com/office/powerpoint/2010/main" xmlns="" val="11849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D0744-C04D-49FE-AA62-20BFB0D8D497}" type="slidenum">
              <a:rPr lang="en-US" smtClean="0"/>
              <a:pPr/>
              <a:t>1</a:t>
            </a:fld>
            <a:endParaRPr lang="en-US"/>
          </a:p>
        </p:txBody>
      </p:sp>
    </p:spTree>
    <p:extLst>
      <p:ext uri="{BB962C8B-B14F-4D97-AF65-F5344CB8AC3E}">
        <p14:creationId xmlns:p14="http://schemas.microsoft.com/office/powerpoint/2010/main" xmlns="" val="177606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D0744-C04D-49FE-AA62-20BFB0D8D497}" type="slidenum">
              <a:rPr lang="en-US" smtClean="0"/>
              <a:pPr/>
              <a:t>2</a:t>
            </a:fld>
            <a:endParaRPr lang="en-US"/>
          </a:p>
        </p:txBody>
      </p:sp>
    </p:spTree>
    <p:extLst>
      <p:ext uri="{BB962C8B-B14F-4D97-AF65-F5344CB8AC3E}">
        <p14:creationId xmlns:p14="http://schemas.microsoft.com/office/powerpoint/2010/main" xmlns="" val="129557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7141F5-1404-40BA-AF38-703D4DA65125}"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316604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DD5F0-7A08-4A5D-BE68-9533FE63264A}"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35585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72044-F0E7-4F2A-8B8B-EEFA74BF5BA3}"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470965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9B1D1-8C37-48B7-BFCA-7122A535DE25}"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631257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80392-9C40-4D67-BB20-9C70B1C86ACE}"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663303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519DC-DCF7-4538-8B22-EA0ECCD1EFDA}" type="datetime1">
              <a:rPr lang="en-US" smtClean="0">
                <a:solidFill>
                  <a:prstClr val="black">
                    <a:tint val="75000"/>
                  </a:prstClr>
                </a:solidFill>
              </a:rPr>
              <a:pPr/>
              <a:t>7/22/2014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212424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2000DE-9174-40B4-BB14-323E69D906B7}" type="datetime1">
              <a:rPr lang="en-US" smtClean="0">
                <a:solidFill>
                  <a:prstClr val="black">
                    <a:tint val="75000"/>
                  </a:prstClr>
                </a:solidFill>
              </a:rPr>
              <a:pPr/>
              <a:t>7/22/2014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43871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801020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12CF0-3DB5-421A-B5CB-5041548A5688}" type="datetime1">
              <a:rPr lang="en-US" smtClean="0">
                <a:solidFill>
                  <a:prstClr val="black">
                    <a:tint val="75000"/>
                  </a:prstClr>
                </a:solidFill>
              </a:rPr>
              <a:pPr/>
              <a:t>7/22/2014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87405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995F8-7180-4273-9058-3F2B8FF6862E}" type="datetime1">
              <a:rPr lang="en-US" smtClean="0">
                <a:solidFill>
                  <a:prstClr val="black">
                    <a:tint val="75000"/>
                  </a:prstClr>
                </a:solidFill>
              </a:rPr>
              <a:pPr/>
              <a:t>7/22/2014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E136A8-5CCC-460C-888D-E3602F4386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6648453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4620078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CBD5B-82A7-46EF-BABA-ABA846862BAE}" type="datetime1">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3"/>
          </p:nvPr>
        </p:nvSpPr>
        <p:spPr>
          <a:xfrm>
            <a:off x="2819400" y="6356350"/>
            <a:ext cx="35052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Page </a:t>
            </a:r>
            <a:fld id="{66E136A8-5CCC-460C-888D-E3602F438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5033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mi.org/template.cfm?section=In_Our_Own_Voice" TargetMode="External"/><Relationship Id="rId2" Type="http://schemas.openxmlformats.org/officeDocument/2006/relationships/hyperlink" Target="http://www.nami.org/Template.cfm?Section=Fight_Stigma&amp;Template=/TaggedPage/TaggedPageDisplay.cfm&amp;TPLID=77&amp;ContentID=42780" TargetMode="External"/><Relationship Id="rId1" Type="http://schemas.openxmlformats.org/officeDocument/2006/relationships/slideLayout" Target="../slideLayouts/slideLayout2.xml"/><Relationship Id="rId4" Type="http://schemas.openxmlformats.org/officeDocument/2006/relationships/hyperlink" Target="http://www.nami.org/template.cfm?template=/contentManagement/contentDisplay.cfm&amp;contentID=3554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logodgea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logodgear.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hcfgkc.org/costs-untreated-mental-illnes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thenation.com/blog/176745/suicide-rate-climbs-30-percent-kansas-government-slashes-mental-health-budgets" TargetMode="External"/><Relationship Id="rId13" Type="http://schemas.openxmlformats.org/officeDocument/2006/relationships/hyperlink" Target="http://www.kansas.com/2014/06/03/3490825/in-wichita-brownback-outlines.html" TargetMode="External"/><Relationship Id="rId18" Type="http://schemas.openxmlformats.org/officeDocument/2006/relationships/image" Target="../media/image5.png"/><Relationship Id="rId3" Type="http://schemas.openxmlformats.org/officeDocument/2006/relationships/hyperlink" Target="http://mentalhealthandthechurch.com/" TargetMode="External"/><Relationship Id="rId7" Type="http://schemas.openxmlformats.org/officeDocument/2006/relationships/hyperlink" Target="http://hcfgkc.org/sites/default/files/overview-cost-untreated-illness-greater-kansas-city.pdf" TargetMode="External"/><Relationship Id="rId12" Type="http://schemas.openxmlformats.org/officeDocument/2006/relationships/hyperlink" Target="http://cjonline.com/news/2014-05-29/veterans-father-fights-more-treatment-less-jail-mentally-ill" TargetMode="External"/><Relationship Id="rId17" Type="http://schemas.openxmlformats.org/officeDocument/2006/relationships/hyperlink" Target="http://www.kansas.com/2014/06/07/3497636/state-funding-for-kansas-mental.html" TargetMode="External"/><Relationship Id="rId2" Type="http://schemas.openxmlformats.org/officeDocument/2006/relationships/hyperlink" Target="http://www.washingtontimes.com/news/2014/may/29/veteran-shot-dead-by-police-after-he-was-refused-p/" TargetMode="External"/><Relationship Id="rId16" Type="http://schemas.openxmlformats.org/officeDocument/2006/relationships/hyperlink" Target="http://www.kansascity.com/news/article464529/Kansas-Citians-push-to-remove-stigma-from-mental-illness.html" TargetMode="External"/><Relationship Id="rId1" Type="http://schemas.openxmlformats.org/officeDocument/2006/relationships/slideLayout" Target="../slideLayouts/slideLayout2.xml"/><Relationship Id="rId6" Type="http://schemas.openxmlformats.org/officeDocument/2006/relationships/hyperlink" Target="http://www.nami.org/Template.cfm?Section=CIT&amp;Template=/ContentManagement/ContentDisplay.cfm&amp;ContentID=165849" TargetMode="External"/><Relationship Id="rId11" Type="http://schemas.openxmlformats.org/officeDocument/2006/relationships/hyperlink" Target="http://www.kansascity.com/opinion/readers-opinion/as-i-see-it/article404985/Improve-mental-health-care-for-our-veterans.html" TargetMode="External"/><Relationship Id="rId5" Type="http://schemas.openxmlformats.org/officeDocument/2006/relationships/hyperlink" Target="http://www.weblaws.org/texas/laws/tex._health_and_safety_code_section_573.012_issuance_of_warrant" TargetMode="External"/><Relationship Id="rId15" Type="http://schemas.openxmlformats.org/officeDocument/2006/relationships/hyperlink" Target="http://www.washingtontimes.com/news/2014/jun/9/audit-more-57000-await-initial-va-visits/" TargetMode="External"/><Relationship Id="rId10" Type="http://schemas.openxmlformats.org/officeDocument/2006/relationships/hyperlink" Target="http://www.kansas.com/2014/03/13/3343236/brownback-society-needs-to-handle.html" TargetMode="External"/><Relationship Id="rId4" Type="http://schemas.openxmlformats.org/officeDocument/2006/relationships/hyperlink" Target="http://citinternational.org/training-overview.html" TargetMode="External"/><Relationship Id="rId9" Type="http://schemas.openxmlformats.org/officeDocument/2006/relationships/hyperlink" Target="http://www.kansascity.com/opinion/opn-columns-blogs/mary-sanchez/article344262/Home-from-war-our-soldiers-continue-to-die.html" TargetMode="External"/><Relationship Id="rId14" Type="http://schemas.openxmlformats.org/officeDocument/2006/relationships/hyperlink" Target="http://www.kansas.com/2014/06/06/3494961/kansas-city-va-hospital-also-had.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kansasmentalhealthcoalition.onefirepla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b="1" dirty="0" smtClean="0">
                <a:effectLst>
                  <a:outerShdw blurRad="38100" dist="38100" dir="2700000" algn="tl">
                    <a:srgbClr val="000000">
                      <a:alpha val="43137"/>
                    </a:srgbClr>
                  </a:outerShdw>
                </a:effectLst>
              </a:rPr>
              <a:t>Is it Just About the Numbers?</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2426" y="5108202"/>
            <a:ext cx="4572000" cy="1368798"/>
          </a:xfrm>
        </p:spPr>
        <p:txBody>
          <a:bodyPr>
            <a:normAutofit fontScale="70000" lnSpcReduction="20000"/>
          </a:bodyPr>
          <a:lstStyle/>
          <a:p>
            <a:r>
              <a:rPr lang="en-US" b="1" dirty="0" smtClean="0">
                <a:effectLst>
                  <a:outerShdw blurRad="38100" dist="38100" dir="2700000" algn="tl">
                    <a:srgbClr val="000000">
                      <a:alpha val="43137"/>
                    </a:srgbClr>
                  </a:outerShdw>
                </a:effectLst>
              </a:rPr>
              <a:t>Presented by Jim Brann</a:t>
            </a:r>
          </a:p>
          <a:p>
            <a:r>
              <a:rPr lang="en-US" b="1" dirty="0" smtClean="0">
                <a:effectLst>
                  <a:outerShdw blurRad="38100" dist="38100" dir="2700000" algn="tl">
                    <a:srgbClr val="000000">
                      <a:alpha val="43137"/>
                    </a:srgbClr>
                  </a:outerShdw>
                </a:effectLst>
              </a:rPr>
              <a:t>Advocate</a:t>
            </a:r>
          </a:p>
          <a:p>
            <a:r>
              <a:rPr lang="en-US" b="1" dirty="0" smtClean="0">
                <a:effectLst>
                  <a:outerShdw blurRad="38100" dist="38100" dir="2700000" algn="tl">
                    <a:srgbClr val="000000">
                      <a:alpha val="43137"/>
                    </a:srgbClr>
                  </a:outerShdw>
                </a:effectLst>
              </a:rPr>
              <a:t>For Kansas Mental Health Coalition</a:t>
            </a:r>
            <a:endParaRPr lang="en-US" b="1" dirty="0">
              <a:effectLst>
                <a:outerShdw blurRad="38100" dist="38100" dir="2700000" algn="tl">
                  <a:srgbClr val="000000">
                    <a:alpha val="43137"/>
                  </a:srgbClr>
                </a:outerShdw>
              </a:effectLst>
            </a:endParaRPr>
          </a:p>
        </p:txBody>
      </p:sp>
      <p:sp>
        <p:nvSpPr>
          <p:cNvPr id="4" name="Rectangle 3"/>
          <p:cNvSpPr/>
          <p:nvPr/>
        </p:nvSpPr>
        <p:spPr>
          <a:xfrm>
            <a:off x="1926892" y="3124200"/>
            <a:ext cx="5083508" cy="461665"/>
          </a:xfrm>
          <a:prstGeom prst="rect">
            <a:avLst/>
          </a:prstGeom>
        </p:spPr>
        <p:txBody>
          <a:bodyPr wrap="none">
            <a:spAutoFit/>
          </a:bodyPr>
          <a:lstStyle/>
          <a:p>
            <a:pPr lvl="0">
              <a:spcBef>
                <a:spcPts val="1200"/>
              </a:spcBef>
              <a:buClr>
                <a:srgbClr val="838995"/>
              </a:buClr>
            </a:pPr>
            <a:r>
              <a:rPr lang="en-US" sz="2400" b="1" i="1" spc="120" dirty="0">
                <a:solidFill>
                  <a:srgbClr val="0000FF"/>
                </a:solidFill>
                <a:effectLst>
                  <a:outerShdw blurRad="38100" dist="38100" dir="2700000" algn="tl">
                    <a:srgbClr val="000000">
                      <a:alpha val="43137"/>
                    </a:srgbClr>
                  </a:outerShdw>
                </a:effectLst>
                <a:cs typeface="Tahoma" pitchFamily="34" charset="0"/>
              </a:rPr>
              <a:t>Mental Illness’ Impact on Kansans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5029200"/>
            <a:ext cx="2378075" cy="142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65924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680960" cy="914400"/>
          </a:xfrm>
        </p:spPr>
        <p:txBody>
          <a:bodyPr>
            <a:noAutofit/>
          </a:bodyPr>
          <a:lstStyle/>
          <a:p>
            <a:pPr algn="l"/>
            <a:r>
              <a:rPr lang="en-US" sz="5400" b="1" i="1" u="sng" dirty="0" smtClean="0">
                <a:effectLst>
                  <a:outerShdw blurRad="38100" dist="38100" dir="2700000" algn="tl">
                    <a:srgbClr val="000000">
                      <a:alpha val="43137"/>
                    </a:srgbClr>
                  </a:outerShdw>
                </a:effectLst>
              </a:rPr>
              <a:t>What </a:t>
            </a:r>
            <a:r>
              <a:rPr lang="en-US" sz="6600" b="1" i="1" u="sng" dirty="0" smtClean="0">
                <a:solidFill>
                  <a:srgbClr val="00B050"/>
                </a:solidFill>
                <a:effectLst>
                  <a:outerShdw blurRad="38100" dist="38100" dir="2700000" algn="tl">
                    <a:srgbClr val="000000">
                      <a:alpha val="43137"/>
                    </a:srgbClr>
                  </a:outerShdw>
                </a:effectLst>
              </a:rPr>
              <a:t>You</a:t>
            </a:r>
            <a:r>
              <a:rPr lang="en-US" sz="5400" b="1" i="1" u="sng" dirty="0" smtClean="0">
                <a:effectLst>
                  <a:outerShdw blurRad="38100" dist="38100" dir="2700000" algn="tl">
                    <a:srgbClr val="000000">
                      <a:alpha val="43137"/>
                    </a:srgbClr>
                  </a:outerShdw>
                </a:effectLst>
              </a:rPr>
              <a:t> Can Do?</a:t>
            </a:r>
            <a:endParaRPr lang="en-US" sz="5400" b="1" i="1" u="sng"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8600" y="1219200"/>
            <a:ext cx="8915400" cy="5334000"/>
          </a:xfrm>
        </p:spPr>
        <p:txBody>
          <a:bodyPr>
            <a:normAutofit/>
          </a:bodyPr>
          <a:lstStyle/>
          <a:p>
            <a:pPr marL="285750" indent="-285750">
              <a:buFont typeface="Arial" panose="020B0604020202020204" pitchFamily="34" charset="0"/>
              <a:buChar char="•"/>
            </a:pPr>
            <a:r>
              <a:rPr lang="en-US" sz="2000" b="1" dirty="0" smtClean="0"/>
              <a:t>Advocate for Mental Health</a:t>
            </a:r>
          </a:p>
          <a:p>
            <a:pPr marL="457200" lvl="1" indent="-285750">
              <a:buFont typeface="Wingdings" panose="05000000000000000000" pitchFamily="2" charset="2"/>
              <a:buChar char="ü"/>
            </a:pPr>
            <a:r>
              <a:rPr lang="en-US" sz="1800" dirty="0" smtClean="0"/>
              <a:t>Get training</a:t>
            </a:r>
            <a:r>
              <a:rPr lang="en-US" sz="2000" dirty="0" smtClean="0"/>
              <a:t> </a:t>
            </a:r>
            <a:r>
              <a:rPr lang="en-US" sz="1800" dirty="0" smtClean="0"/>
              <a:t>– 8 hours by KMHC</a:t>
            </a:r>
            <a:endParaRPr lang="en-US" sz="2000" dirty="0" smtClean="0"/>
          </a:p>
          <a:p>
            <a:pPr marL="457200" lvl="1" indent="-285750">
              <a:buFont typeface="Wingdings" panose="05000000000000000000" pitchFamily="2" charset="2"/>
              <a:buChar char="ü"/>
            </a:pPr>
            <a:r>
              <a:rPr lang="en-US" sz="1800" dirty="0" smtClean="0"/>
              <a:t>Meet with your KS Representative and Senator</a:t>
            </a:r>
          </a:p>
          <a:p>
            <a:pPr marL="457200" lvl="1" indent="-285750">
              <a:buFont typeface="Wingdings" panose="05000000000000000000" pitchFamily="2" charset="2"/>
              <a:buChar char="ü"/>
            </a:pPr>
            <a:r>
              <a:rPr lang="en-US" sz="1800" dirty="0" smtClean="0"/>
              <a:t>Engage the Governor</a:t>
            </a:r>
          </a:p>
          <a:p>
            <a:pPr marL="285750" indent="-285750">
              <a:buFont typeface="Arial" panose="020B0604020202020204" pitchFamily="34" charset="0"/>
              <a:buChar char="•"/>
            </a:pPr>
            <a:r>
              <a:rPr lang="en-US" sz="2000" b="1" dirty="0" smtClean="0"/>
              <a:t>Fight against the stigma of Mental Illness</a:t>
            </a:r>
          </a:p>
          <a:p>
            <a:pPr marL="457200" lvl="1" indent="-285750">
              <a:buFont typeface="Wingdings" panose="05000000000000000000" pitchFamily="2" charset="2"/>
              <a:buChar char="ü"/>
            </a:pPr>
            <a:r>
              <a:rPr lang="en-US" sz="1800" dirty="0" smtClean="0"/>
              <a:t>Get </a:t>
            </a:r>
            <a:r>
              <a:rPr lang="en-US" sz="1800" dirty="0"/>
              <a:t>educated  </a:t>
            </a:r>
            <a:r>
              <a:rPr lang="en-US" sz="1100" dirty="0">
                <a:hlinkClick r:id="rId2"/>
              </a:rPr>
              <a:t>http://www.nami.org/Template.cfm?Section=Fight_Stigma&amp;Template=/</a:t>
            </a:r>
            <a:r>
              <a:rPr lang="en-US" sz="1100" dirty="0" smtClean="0">
                <a:hlinkClick r:id="rId2"/>
              </a:rPr>
              <a:t>TaggedPage/TaggedPageDisplay.cfm&amp;TPLID=77&amp;ContentID=42780</a:t>
            </a:r>
            <a:endParaRPr lang="en-US" sz="1100" dirty="0" smtClean="0"/>
          </a:p>
          <a:p>
            <a:pPr marL="457200" lvl="1" indent="-285750">
              <a:buFont typeface="Wingdings" panose="05000000000000000000" pitchFamily="2" charset="2"/>
              <a:buChar char="ü"/>
            </a:pPr>
            <a:r>
              <a:rPr lang="en-US" sz="1800" dirty="0" smtClean="0"/>
              <a:t>Voices of NAMI </a:t>
            </a:r>
            <a:r>
              <a:rPr lang="en-US" sz="1200" dirty="0">
                <a:hlinkClick r:id="rId3"/>
              </a:rPr>
              <a:t>http://</a:t>
            </a:r>
            <a:r>
              <a:rPr lang="en-US" sz="1200" dirty="0" smtClean="0">
                <a:hlinkClick r:id="rId3"/>
              </a:rPr>
              <a:t>www.nami.org/template.cfm?section=In_Our_Own_Voice</a:t>
            </a:r>
            <a:endParaRPr lang="en-US" sz="1200" dirty="0" smtClean="0"/>
          </a:p>
          <a:p>
            <a:pPr marL="457200" lvl="1" indent="-285750">
              <a:buFont typeface="Wingdings" panose="05000000000000000000" pitchFamily="2" charset="2"/>
              <a:buChar char="ü"/>
            </a:pPr>
            <a:r>
              <a:rPr lang="en-US" sz="1800" dirty="0" smtClean="0"/>
              <a:t>Spread the word</a:t>
            </a:r>
          </a:p>
          <a:p>
            <a:pPr marL="285750" indent="-285750">
              <a:buFont typeface="Arial" panose="020B0604020202020204" pitchFamily="34" charset="0"/>
              <a:buChar char="•"/>
            </a:pPr>
            <a:r>
              <a:rPr lang="en-US" sz="2000" b="1" dirty="0"/>
              <a:t>Support Law Enforcement Crisis Intervention </a:t>
            </a:r>
            <a:r>
              <a:rPr lang="en-US" sz="2000" b="1" dirty="0" smtClean="0"/>
              <a:t>Teams</a:t>
            </a:r>
            <a:endParaRPr lang="en-US" sz="2000" b="1" dirty="0"/>
          </a:p>
          <a:p>
            <a:pPr marL="457200" lvl="1" indent="-285750">
              <a:buFont typeface="Wingdings" panose="05000000000000000000" pitchFamily="2" charset="2"/>
              <a:buChar char="ü"/>
            </a:pPr>
            <a:r>
              <a:rPr lang="en-US" sz="1800" dirty="0"/>
              <a:t>Learn about CIT </a:t>
            </a:r>
            <a:r>
              <a:rPr lang="en-US" sz="1200" dirty="0">
                <a:hlinkClick r:id="rId4"/>
              </a:rPr>
              <a:t>http://www.nami.org/template.cfm?template=/contentManagement/contentDisplay.cfm&amp;contentID=35547</a:t>
            </a:r>
            <a:endParaRPr lang="en-US" sz="1200" dirty="0"/>
          </a:p>
          <a:p>
            <a:pPr marL="457200" lvl="1" indent="-285750">
              <a:buFont typeface="Wingdings" panose="05000000000000000000" pitchFamily="2" charset="2"/>
              <a:buChar char="ü"/>
            </a:pPr>
            <a:r>
              <a:rPr lang="en-US" sz="1800" dirty="0"/>
              <a:t>Provide funding to KMHC to directly support CIT program </a:t>
            </a:r>
            <a:r>
              <a:rPr lang="en-US" sz="1800" dirty="0" smtClean="0"/>
              <a:t>development</a:t>
            </a:r>
            <a:endParaRPr lang="en-US" sz="2000" b="1" dirty="0" smtClean="0"/>
          </a:p>
          <a:p>
            <a:pPr marL="285750" indent="-285750">
              <a:buFont typeface="Arial" panose="020B0604020202020204" pitchFamily="34" charset="0"/>
              <a:buChar char="•"/>
            </a:pPr>
            <a:r>
              <a:rPr lang="en-US" sz="2000" b="1" dirty="0" smtClean="0"/>
              <a:t>Provide support to KMHC – Corporate &amp; Individual Sponsorships</a:t>
            </a:r>
            <a:endParaRPr lang="en-US" sz="2000" dirty="0" smtClean="0"/>
          </a:p>
          <a:p>
            <a:pPr marL="457200" lvl="1" indent="-285750">
              <a:buFont typeface="Wingdings" panose="05000000000000000000" pitchFamily="2" charset="2"/>
              <a:buChar char="ü"/>
            </a:pPr>
            <a:r>
              <a:rPr lang="en-US" sz="1800" dirty="0" smtClean="0"/>
              <a:t>Participate in Executive Round-tables</a:t>
            </a:r>
          </a:p>
          <a:p>
            <a:pPr marL="457200" lvl="1" indent="-285750">
              <a:buFont typeface="Wingdings" panose="05000000000000000000" pitchFamily="2" charset="2"/>
              <a:buChar char="ü"/>
            </a:pPr>
            <a:r>
              <a:rPr lang="en-US" sz="1800" dirty="0" smtClean="0"/>
              <a:t>Provide input about your issues and concerns</a:t>
            </a:r>
          </a:p>
          <a:p>
            <a:pPr marL="457200" lvl="1" indent="-285750">
              <a:buFont typeface="Wingdings" panose="05000000000000000000" pitchFamily="2" charset="2"/>
              <a:buChar char="ü"/>
            </a:pPr>
            <a:r>
              <a:rPr lang="en-US" sz="1800" dirty="0" smtClean="0"/>
              <a:t>Provide funding to support KMHC programs and processes</a:t>
            </a:r>
          </a:p>
          <a:p>
            <a:pPr marL="457200" lvl="1" indent="-285750">
              <a:buFont typeface="Wingdings" panose="05000000000000000000" pitchFamily="2" charset="2"/>
              <a:buChar char="ü"/>
            </a:pPr>
            <a:endParaRPr lang="en-US" dirty="0" smtClean="0"/>
          </a:p>
        </p:txBody>
      </p:sp>
      <p:sp>
        <p:nvSpPr>
          <p:cNvPr id="9" name="Date Placeholder 8"/>
          <p:cNvSpPr>
            <a:spLocks noGrp="1"/>
          </p:cNvSpPr>
          <p:nvPr>
            <p:ph type="dt" sz="half" idx="10"/>
          </p:nvPr>
        </p:nvSpPr>
        <p:spPr/>
        <p:txBody>
          <a:bodyPr/>
          <a:lstStyle/>
          <a:p>
            <a:fld id="{D7D02B78-89E4-46AD-9A33-A82C443214BD}" type="datetime1">
              <a:rPr lang="en-US" smtClean="0"/>
              <a:pPr/>
              <a:t>7/22/2014</a:t>
            </a:fld>
            <a:endParaRPr lang="en-US" dirty="0"/>
          </a:p>
        </p:txBody>
      </p:sp>
      <p:sp>
        <p:nvSpPr>
          <p:cNvPr id="8" name="Slide Number Placeholder 7"/>
          <p:cNvSpPr>
            <a:spLocks noGrp="1"/>
          </p:cNvSpPr>
          <p:nvPr>
            <p:ph type="sldNum" sz="quarter" idx="12"/>
          </p:nvPr>
        </p:nvSpPr>
        <p:spPr/>
        <p:txBody>
          <a:bodyPr/>
          <a:lstStyle/>
          <a:p>
            <a:fld id="{E76BA872-B5F2-4C99-A324-70B64FFF4BE0}" type="slidenum">
              <a:rPr lang="en-US" smtClean="0"/>
              <a:pPr/>
              <a:t>10</a:t>
            </a:fld>
            <a:endParaRPr lang="en-US" dirty="0"/>
          </a:p>
        </p:txBody>
      </p:sp>
    </p:spTree>
    <p:extLst>
      <p:ext uri="{BB962C8B-B14F-4D97-AF65-F5344CB8AC3E}">
        <p14:creationId xmlns:p14="http://schemas.microsoft.com/office/powerpoint/2010/main" xmlns="" val="24600455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gn="l"/>
            <a:r>
              <a:rPr lang="en-US" sz="4400" b="1" i="1" u="sng" dirty="0" smtClean="0">
                <a:solidFill>
                  <a:srgbClr val="0000FF"/>
                </a:solidFill>
                <a:effectLst>
                  <a:outerShdw blurRad="38100" dist="38100" dir="2700000" algn="tl">
                    <a:srgbClr val="000000">
                      <a:alpha val="43137"/>
                    </a:srgbClr>
                  </a:outerShdw>
                </a:effectLst>
              </a:rPr>
              <a:t>Next Steps</a:t>
            </a:r>
            <a:endParaRPr lang="en-US" sz="4400" b="1" i="1" u="sng" dirty="0">
              <a:solidFill>
                <a:srgbClr val="0000FF"/>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3600" b="1" dirty="0" smtClean="0"/>
              <a:t>Meet with Executive Teams</a:t>
            </a:r>
          </a:p>
          <a:p>
            <a:pPr marL="457200" indent="-457200">
              <a:buFont typeface="Arial" panose="020B0604020202020204" pitchFamily="34" charset="0"/>
              <a:buChar char="•"/>
            </a:pPr>
            <a:r>
              <a:rPr lang="en-US" sz="3600" b="1" dirty="0" smtClean="0"/>
              <a:t>Meet with Employee Groups</a:t>
            </a:r>
          </a:p>
          <a:p>
            <a:pPr marL="457200" indent="-457200">
              <a:buFont typeface="Arial" panose="020B0604020202020204" pitchFamily="34" charset="0"/>
              <a:buChar char="•"/>
            </a:pPr>
            <a:r>
              <a:rPr lang="en-US" sz="3600" b="1" dirty="0" smtClean="0"/>
              <a:t>Setup training programs</a:t>
            </a:r>
          </a:p>
          <a:p>
            <a:pPr marL="457200" indent="-457200">
              <a:buFont typeface="Arial" panose="020B0604020202020204" pitchFamily="34" charset="0"/>
              <a:buChar char="•"/>
            </a:pPr>
            <a:endParaRPr lang="en-US" sz="3600" b="1" dirty="0"/>
          </a:p>
          <a:p>
            <a:pPr algn="ctr"/>
            <a:r>
              <a:rPr lang="en-US" sz="4800" b="1" dirty="0" smtClean="0">
                <a:solidFill>
                  <a:srgbClr val="00B050"/>
                </a:solidFill>
                <a:effectLst>
                  <a:outerShdw blurRad="38100" dist="38100" dir="2700000" algn="tl">
                    <a:srgbClr val="000000">
                      <a:alpha val="43137"/>
                    </a:srgbClr>
                  </a:outerShdw>
                </a:effectLst>
              </a:rPr>
              <a:t>QUESTIONS</a:t>
            </a:r>
          </a:p>
          <a:p>
            <a:endParaRPr lang="en-US" dirty="0" smtClean="0"/>
          </a:p>
          <a:p>
            <a:endParaRPr lang="en-US" dirty="0"/>
          </a:p>
        </p:txBody>
      </p:sp>
      <p:sp>
        <p:nvSpPr>
          <p:cNvPr id="9" name="Date Placeholder 8"/>
          <p:cNvSpPr>
            <a:spLocks noGrp="1"/>
          </p:cNvSpPr>
          <p:nvPr>
            <p:ph type="dt" sz="half" idx="10"/>
          </p:nvPr>
        </p:nvSpPr>
        <p:spPr/>
        <p:txBody>
          <a:bodyPr/>
          <a:lstStyle/>
          <a:p>
            <a:fld id="{996138ED-6EE0-488C-B167-75BA2C2C8595}" type="datetime1">
              <a:rPr lang="en-US" smtClean="0"/>
              <a:pPr/>
              <a:t>7/22/2014</a:t>
            </a:fld>
            <a:endParaRPr lang="en-US" dirty="0"/>
          </a:p>
        </p:txBody>
      </p:sp>
      <p:sp>
        <p:nvSpPr>
          <p:cNvPr id="8" name="Slide Number Placeholder 7"/>
          <p:cNvSpPr>
            <a:spLocks noGrp="1"/>
          </p:cNvSpPr>
          <p:nvPr>
            <p:ph type="sldNum" sz="quarter" idx="12"/>
          </p:nvPr>
        </p:nvSpPr>
        <p:spPr/>
        <p:txBody>
          <a:bodyPr/>
          <a:lstStyle/>
          <a:p>
            <a:fld id="{E76BA872-B5F2-4C99-A324-70B64FFF4BE0}" type="slidenum">
              <a:rPr lang="en-US" smtClean="0"/>
              <a:pPr/>
              <a:t>11</a:t>
            </a:fld>
            <a:endParaRPr lang="en-US" dirty="0"/>
          </a:p>
        </p:txBody>
      </p:sp>
    </p:spTree>
    <p:extLst>
      <p:ext uri="{BB962C8B-B14F-4D97-AF65-F5344CB8AC3E}">
        <p14:creationId xmlns:p14="http://schemas.microsoft.com/office/powerpoint/2010/main" xmlns="" val="41079633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981200"/>
            <a:ext cx="7772400" cy="3787775"/>
          </a:xfrm>
        </p:spPr>
        <p:txBody>
          <a:bodyPr>
            <a:normAutofit/>
          </a:bodyPr>
          <a:lstStyle/>
          <a:p>
            <a:pPr algn="ctr"/>
            <a:r>
              <a:rPr lang="en-US" sz="4800" dirty="0" smtClean="0">
                <a:solidFill>
                  <a:srgbClr val="00B050"/>
                </a:solidFill>
              </a:rPr>
              <a:t>Appendix</a:t>
            </a:r>
            <a:endParaRPr lang="en-US" sz="4800" dirty="0">
              <a:solidFill>
                <a:srgbClr val="00B050"/>
              </a:solidFill>
            </a:endParaRPr>
          </a:p>
        </p:txBody>
      </p:sp>
      <p:sp>
        <p:nvSpPr>
          <p:cNvPr id="7" name="Text Placeholder 6"/>
          <p:cNvSpPr>
            <a:spLocks noGrp="1"/>
          </p:cNvSpPr>
          <p:nvPr>
            <p:ph type="body" idx="1"/>
          </p:nvPr>
        </p:nvSpPr>
        <p:spPr>
          <a:xfrm>
            <a:off x="722313" y="2743200"/>
            <a:ext cx="7772400" cy="596900"/>
          </a:xfrm>
        </p:spPr>
        <p:txBody>
          <a:bodyPr>
            <a:normAutofit/>
          </a:bodyPr>
          <a:lstStyle/>
          <a:p>
            <a:pPr algn="ctr"/>
            <a:r>
              <a:rPr lang="en-US" sz="2800" b="1" dirty="0" smtClean="0"/>
              <a:t>Supporting Documentation</a:t>
            </a:r>
            <a:endParaRPr lang="en-US" sz="2800" b="1" dirty="0"/>
          </a:p>
        </p:txBody>
      </p:sp>
      <p:sp>
        <p:nvSpPr>
          <p:cNvPr id="11" name="Slide Number Placeholder 10"/>
          <p:cNvSpPr>
            <a:spLocks noGrp="1"/>
          </p:cNvSpPr>
          <p:nvPr>
            <p:ph type="sldNum" sz="quarter" idx="12"/>
          </p:nvPr>
        </p:nvSpPr>
        <p:spPr/>
        <p:txBody>
          <a:bodyPr/>
          <a:lstStyle/>
          <a:p>
            <a:fld id="{66E136A8-5CCC-460C-888D-E3602F438629}" type="slidenum">
              <a:rPr lang="en-US" smtClean="0">
                <a:solidFill>
                  <a:prstClr val="black">
                    <a:tint val="75000"/>
                  </a:prstClr>
                </a:solidFill>
              </a:rPr>
              <a:pPr/>
              <a:t>12</a:t>
            </a:fld>
            <a:endParaRPr lang="en-US">
              <a:solidFill>
                <a:prstClr val="black">
                  <a:tint val="75000"/>
                </a:prstClr>
              </a:solidFill>
            </a:endParaRPr>
          </a:p>
        </p:txBody>
      </p:sp>
      <p:sp>
        <p:nvSpPr>
          <p:cNvPr id="12" name="Date Placeholder 11"/>
          <p:cNvSpPr>
            <a:spLocks noGrp="1"/>
          </p:cNvSpPr>
          <p:nvPr>
            <p:ph type="dt" sz="half" idx="10"/>
          </p:nvPr>
        </p:nvSpPr>
        <p:spPr/>
        <p:txBody>
          <a:bodyPr/>
          <a:lstStyle/>
          <a:p>
            <a:fld id="{8C2B6938-CE62-45B0-941D-B2F97C70ED8A}"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2751905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09600"/>
          </a:xfrm>
        </p:spPr>
        <p:txBody>
          <a:bodyPr>
            <a:normAutofit fontScale="90000"/>
          </a:bodyPr>
          <a:lstStyle/>
          <a:p>
            <a:pPr algn="l"/>
            <a:r>
              <a:rPr lang="en-US" b="1" dirty="0" smtClean="0">
                <a:solidFill>
                  <a:srgbClr val="0000CC"/>
                </a:solidFill>
              </a:rPr>
              <a:t>Corporate Sponsorships</a:t>
            </a:r>
            <a:endParaRPr lang="en-US" b="1" dirty="0">
              <a:solidFill>
                <a:srgbClr val="0000CC"/>
              </a:solidFill>
            </a:endParaRPr>
          </a:p>
        </p:txBody>
      </p:sp>
      <p:sp>
        <p:nvSpPr>
          <p:cNvPr id="3" name="Content Placeholder 2"/>
          <p:cNvSpPr>
            <a:spLocks noGrp="1"/>
          </p:cNvSpPr>
          <p:nvPr>
            <p:ph idx="1"/>
          </p:nvPr>
        </p:nvSpPr>
        <p:spPr>
          <a:xfrm>
            <a:off x="762000" y="762000"/>
            <a:ext cx="8001000" cy="5486400"/>
          </a:xfrm>
        </p:spPr>
        <p:txBody>
          <a:bodyPr>
            <a:noAutofit/>
          </a:bodyPr>
          <a:lstStyle/>
          <a:p>
            <a:r>
              <a:rPr lang="en-US" sz="1600" b="1" dirty="0" smtClean="0"/>
              <a:t>Platinum</a:t>
            </a:r>
          </a:p>
          <a:p>
            <a:pPr lvl="1"/>
            <a:r>
              <a:rPr lang="en-US" sz="1200" dirty="0" smtClean="0"/>
              <a:t>Annual contribution to KMHC of $50,000</a:t>
            </a:r>
          </a:p>
          <a:p>
            <a:pPr lvl="1"/>
            <a:r>
              <a:rPr lang="en-US" sz="1200" dirty="0" smtClean="0"/>
              <a:t>Joint News Release</a:t>
            </a:r>
          </a:p>
          <a:p>
            <a:pPr lvl="1"/>
            <a:r>
              <a:rPr lang="en-US" sz="1200" dirty="0" smtClean="0"/>
              <a:t>Honorary membership on KMHC Board of Directors</a:t>
            </a:r>
          </a:p>
          <a:p>
            <a:pPr lvl="1"/>
            <a:r>
              <a:rPr lang="en-US" sz="1200" dirty="0" smtClean="0"/>
              <a:t>Corporate Link on KMHC Website</a:t>
            </a:r>
          </a:p>
          <a:p>
            <a:pPr lvl="1"/>
            <a:r>
              <a:rPr lang="en-US" sz="1200" dirty="0" smtClean="0"/>
              <a:t>Listed as a Platinum Corporate Sponsor on KMHC Website</a:t>
            </a:r>
          </a:p>
          <a:p>
            <a:pPr lvl="1"/>
            <a:r>
              <a:rPr lang="en-US" sz="1200" dirty="0" smtClean="0"/>
              <a:t>Participation in KMHC semi-annual Round-tables</a:t>
            </a:r>
          </a:p>
          <a:p>
            <a:pPr lvl="1"/>
            <a:r>
              <a:rPr lang="en-US" sz="1200" dirty="0" smtClean="0"/>
              <a:t>50 Logo’d Gear Premium “Corporate / KMHC” Golf Shirts</a:t>
            </a:r>
          </a:p>
          <a:p>
            <a:r>
              <a:rPr lang="en-US" sz="1600" b="1" dirty="0" smtClean="0"/>
              <a:t>Gold</a:t>
            </a:r>
          </a:p>
          <a:p>
            <a:pPr lvl="1"/>
            <a:r>
              <a:rPr lang="en-US" sz="1200" dirty="0">
                <a:solidFill>
                  <a:prstClr val="black"/>
                </a:solidFill>
              </a:rPr>
              <a:t>Annual </a:t>
            </a:r>
            <a:r>
              <a:rPr lang="en-US" sz="1200" dirty="0" smtClean="0">
                <a:solidFill>
                  <a:prstClr val="black"/>
                </a:solidFill>
              </a:rPr>
              <a:t>contribution </a:t>
            </a:r>
            <a:r>
              <a:rPr lang="en-US" sz="1200" dirty="0">
                <a:solidFill>
                  <a:prstClr val="black"/>
                </a:solidFill>
              </a:rPr>
              <a:t>to KMHC of </a:t>
            </a:r>
            <a:r>
              <a:rPr lang="en-US" sz="1200" dirty="0" smtClean="0">
                <a:solidFill>
                  <a:prstClr val="black"/>
                </a:solidFill>
              </a:rPr>
              <a:t>$25,000</a:t>
            </a:r>
            <a:endParaRPr lang="en-US" sz="1200" dirty="0">
              <a:solidFill>
                <a:prstClr val="black"/>
              </a:solidFill>
            </a:endParaRPr>
          </a:p>
          <a:p>
            <a:pPr lvl="1"/>
            <a:r>
              <a:rPr lang="en-US" sz="1200" dirty="0" smtClean="0">
                <a:solidFill>
                  <a:prstClr val="black"/>
                </a:solidFill>
              </a:rPr>
              <a:t>Corporate </a:t>
            </a:r>
            <a:r>
              <a:rPr lang="en-US" sz="1200" dirty="0">
                <a:solidFill>
                  <a:prstClr val="black"/>
                </a:solidFill>
              </a:rPr>
              <a:t>Link on KMHC </a:t>
            </a:r>
            <a:r>
              <a:rPr lang="en-US" sz="1200" dirty="0" smtClean="0">
                <a:solidFill>
                  <a:prstClr val="black"/>
                </a:solidFill>
              </a:rPr>
              <a:t>Website</a:t>
            </a:r>
          </a:p>
          <a:p>
            <a:pPr lvl="1"/>
            <a:r>
              <a:rPr lang="en-US" sz="1200" dirty="0" smtClean="0">
                <a:solidFill>
                  <a:prstClr val="black"/>
                </a:solidFill>
              </a:rPr>
              <a:t>Listed as a Gold Corporate Sponsor on KMHC Website</a:t>
            </a:r>
            <a:endParaRPr lang="en-US" sz="1200" dirty="0">
              <a:solidFill>
                <a:prstClr val="black"/>
              </a:solidFill>
            </a:endParaRPr>
          </a:p>
          <a:p>
            <a:pPr lvl="1"/>
            <a:r>
              <a:rPr lang="en-US" sz="1200" dirty="0">
                <a:solidFill>
                  <a:prstClr val="black"/>
                </a:solidFill>
              </a:rPr>
              <a:t>Participation in KMHC semi-annual </a:t>
            </a:r>
            <a:r>
              <a:rPr lang="en-US" sz="1200" dirty="0" smtClean="0">
                <a:solidFill>
                  <a:prstClr val="black"/>
                </a:solidFill>
              </a:rPr>
              <a:t>round-tables</a:t>
            </a:r>
          </a:p>
          <a:p>
            <a:pPr lvl="1"/>
            <a:r>
              <a:rPr lang="en-US" sz="1200" dirty="0" smtClean="0"/>
              <a:t>25 </a:t>
            </a:r>
            <a:r>
              <a:rPr lang="en-US" sz="1200" dirty="0"/>
              <a:t>Logo’d Gear Premium “Corporate / KMHC” Golf </a:t>
            </a:r>
            <a:r>
              <a:rPr lang="en-US" sz="1200" dirty="0" smtClean="0"/>
              <a:t>Shirts</a:t>
            </a:r>
            <a:endParaRPr lang="en-US" sz="1200" dirty="0" smtClean="0">
              <a:solidFill>
                <a:prstClr val="black"/>
              </a:solidFill>
            </a:endParaRPr>
          </a:p>
          <a:p>
            <a:r>
              <a:rPr lang="en-US" sz="1600" b="1" dirty="0" smtClean="0">
                <a:solidFill>
                  <a:prstClr val="black"/>
                </a:solidFill>
              </a:rPr>
              <a:t>Silver</a:t>
            </a:r>
          </a:p>
          <a:p>
            <a:pPr lvl="1"/>
            <a:r>
              <a:rPr lang="en-US" sz="1200" dirty="0" smtClean="0">
                <a:solidFill>
                  <a:prstClr val="black"/>
                </a:solidFill>
              </a:rPr>
              <a:t>Annual contribution to KMHC of $10,000</a:t>
            </a:r>
          </a:p>
          <a:p>
            <a:pPr lvl="1"/>
            <a:r>
              <a:rPr lang="en-US" sz="1200" dirty="0" smtClean="0">
                <a:solidFill>
                  <a:prstClr val="black"/>
                </a:solidFill>
              </a:rPr>
              <a:t>Listed as a Silver Corporate Sponsor on KMHC Website</a:t>
            </a:r>
            <a:endParaRPr lang="en-US" sz="1200" dirty="0">
              <a:solidFill>
                <a:prstClr val="black"/>
              </a:solidFill>
            </a:endParaRPr>
          </a:p>
          <a:p>
            <a:pPr lvl="1"/>
            <a:r>
              <a:rPr lang="en-US" sz="1200" dirty="0" smtClean="0">
                <a:solidFill>
                  <a:prstClr val="black"/>
                </a:solidFill>
              </a:rPr>
              <a:t>Participation in KMHC semi-annual round-tables</a:t>
            </a:r>
          </a:p>
          <a:p>
            <a:pPr lvl="1"/>
            <a:r>
              <a:rPr lang="en-US" sz="1200" dirty="0" smtClean="0"/>
              <a:t>10 </a:t>
            </a:r>
            <a:r>
              <a:rPr lang="en-US" sz="1200" dirty="0"/>
              <a:t>Logo’d Gear Premium “Corporate / KMHC” Golf Shirts</a:t>
            </a:r>
          </a:p>
          <a:p>
            <a:r>
              <a:rPr lang="en-US" sz="1600" b="1" dirty="0" smtClean="0">
                <a:solidFill>
                  <a:prstClr val="black"/>
                </a:solidFill>
              </a:rPr>
              <a:t>Bronze</a:t>
            </a:r>
          </a:p>
          <a:p>
            <a:pPr lvl="1"/>
            <a:r>
              <a:rPr lang="en-US" sz="1200" dirty="0" smtClean="0">
                <a:solidFill>
                  <a:prstClr val="black"/>
                </a:solidFill>
              </a:rPr>
              <a:t>Annual contribution to KMHC of $5,000</a:t>
            </a:r>
          </a:p>
          <a:p>
            <a:pPr lvl="1"/>
            <a:r>
              <a:rPr lang="en-US" sz="1200" dirty="0" smtClean="0">
                <a:solidFill>
                  <a:prstClr val="black"/>
                </a:solidFill>
              </a:rPr>
              <a:t>Listed as Bronze Corporate Sponsor on KMHC Website</a:t>
            </a:r>
          </a:p>
          <a:p>
            <a:pPr lvl="1"/>
            <a:r>
              <a:rPr lang="en-US" sz="1200" dirty="0" smtClean="0"/>
              <a:t>5 </a:t>
            </a:r>
            <a:r>
              <a:rPr lang="en-US" sz="1200" dirty="0"/>
              <a:t>Logo’d Gear Premium “Corporate / KMHC” Golf </a:t>
            </a:r>
            <a:r>
              <a:rPr lang="en-US" sz="1200" dirty="0" smtClean="0"/>
              <a:t>Shirts</a:t>
            </a:r>
            <a:endParaRPr lang="en-US" sz="1200" dirty="0" smtClean="0">
              <a:solidFill>
                <a:prstClr val="black"/>
              </a:solidFill>
            </a:endParaRPr>
          </a:p>
        </p:txBody>
      </p:sp>
      <p:sp>
        <p:nvSpPr>
          <p:cNvPr id="8" name="Slide Number Placeholder 7"/>
          <p:cNvSpPr>
            <a:spLocks noGrp="1"/>
          </p:cNvSpPr>
          <p:nvPr>
            <p:ph type="sldNum" sz="quarter" idx="12"/>
          </p:nvPr>
        </p:nvSpPr>
        <p:spPr/>
        <p:txBody>
          <a:bodyPr/>
          <a:lstStyle/>
          <a:p>
            <a:fld id="{66E136A8-5CCC-460C-888D-E3602F438629}" type="slidenum">
              <a:rPr lang="en-US" smtClean="0">
                <a:solidFill>
                  <a:prstClr val="black">
                    <a:tint val="75000"/>
                  </a:prstClr>
                </a:solidFill>
              </a:rPr>
              <a:pPr/>
              <a:t>13</a:t>
            </a:fld>
            <a:endParaRPr lang="en-US" dirty="0">
              <a:solidFill>
                <a:prstClr val="black">
                  <a:tint val="75000"/>
                </a:prstClr>
              </a:solidFill>
            </a:endParaRPr>
          </a:p>
        </p:txBody>
      </p:sp>
      <p:sp>
        <p:nvSpPr>
          <p:cNvPr id="9" name="Date Placeholder 8"/>
          <p:cNvSpPr>
            <a:spLocks noGrp="1"/>
          </p:cNvSpPr>
          <p:nvPr>
            <p:ph type="dt" sz="half" idx="10"/>
          </p:nvPr>
        </p:nvSpPr>
        <p:spPr/>
        <p:txBody>
          <a:bodyPr/>
          <a:lstStyle/>
          <a:p>
            <a:fld id="{8C231C8A-94D8-456D-8E29-630C10AB6E63}" type="datetime1">
              <a:rPr lang="en-US" smtClean="0">
                <a:solidFill>
                  <a:prstClr val="black">
                    <a:tint val="75000"/>
                  </a:prstClr>
                </a:solidFill>
              </a:rPr>
              <a:pPr/>
              <a:t>7/22/2014</a:t>
            </a:fld>
            <a:endParaRPr lang="en-US" dirty="0">
              <a:solidFill>
                <a:prstClr val="black">
                  <a:tint val="75000"/>
                </a:prstClr>
              </a:solidFill>
            </a:endParaRPr>
          </a:p>
        </p:txBody>
      </p:sp>
      <p:sp>
        <p:nvSpPr>
          <p:cNvPr id="6" name="Rectangle 5"/>
          <p:cNvSpPr/>
          <p:nvPr/>
        </p:nvSpPr>
        <p:spPr>
          <a:xfrm>
            <a:off x="1295400" y="6324600"/>
            <a:ext cx="6024310" cy="276999"/>
          </a:xfrm>
          <a:prstGeom prst="rect">
            <a:avLst/>
          </a:prstGeom>
        </p:spPr>
        <p:txBody>
          <a:bodyPr wrap="square">
            <a:spAutoFit/>
          </a:bodyPr>
          <a:lstStyle/>
          <a:p>
            <a:r>
              <a:rPr lang="en-US" sz="1200" dirty="0">
                <a:hlinkClick r:id="rId2"/>
              </a:rPr>
              <a:t>http://logodgear.com</a:t>
            </a:r>
            <a:r>
              <a:rPr lang="en-US" sz="1200" dirty="0" smtClean="0">
                <a:hlinkClick r:id="rId2"/>
              </a:rPr>
              <a:t>/</a:t>
            </a:r>
            <a:r>
              <a:rPr lang="en-US" sz="1200" dirty="0" smtClean="0"/>
              <a:t>  More Shirts available for purchase</a:t>
            </a:r>
          </a:p>
        </p:txBody>
      </p:sp>
    </p:spTree>
    <p:extLst>
      <p:ext uri="{BB962C8B-B14F-4D97-AF65-F5344CB8AC3E}">
        <p14:creationId xmlns:p14="http://schemas.microsoft.com/office/powerpoint/2010/main" xmlns="" val="3022843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smtClean="0">
                <a:solidFill>
                  <a:srgbClr val="0000FF"/>
                </a:solidFill>
              </a:rPr>
              <a:t>Individual Sponsorships</a:t>
            </a:r>
            <a:endParaRPr lang="en-US" b="1" dirty="0">
              <a:solidFill>
                <a:srgbClr val="0000FF"/>
              </a:solidFill>
            </a:endParaRPr>
          </a:p>
        </p:txBody>
      </p:sp>
      <p:sp>
        <p:nvSpPr>
          <p:cNvPr id="3" name="Date Placeholder 2"/>
          <p:cNvSpPr>
            <a:spLocks noGrp="1"/>
          </p:cNvSpPr>
          <p:nvPr>
            <p:ph type="dt" sz="half" idx="10"/>
          </p:nvPr>
        </p:nvSpPr>
        <p:spPr/>
        <p:txBody>
          <a:bodyPr/>
          <a:lstStyle/>
          <a:p>
            <a:fld id="{604701D1-2BCF-4A43-A162-A5D54636D4BC}" type="datetime1">
              <a:rPr lang="en-US" smtClean="0">
                <a:solidFill>
                  <a:prstClr val="black">
                    <a:tint val="75000"/>
                  </a:prstClr>
                </a:solidFill>
              </a:rPr>
              <a:pPr/>
              <a:t>7/22/2014</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E136A8-5CCC-460C-888D-E3602F438629}" type="slidenum">
              <a:rPr lang="en-US" smtClean="0">
                <a:solidFill>
                  <a:prstClr val="black">
                    <a:tint val="75000"/>
                  </a:prstClr>
                </a:solidFill>
              </a:rPr>
              <a:pPr/>
              <a:t>14</a:t>
            </a:fld>
            <a:endParaRPr lang="en-US" dirty="0">
              <a:solidFill>
                <a:prstClr val="black">
                  <a:tint val="75000"/>
                </a:prstClr>
              </a:solidFill>
            </a:endParaRPr>
          </a:p>
        </p:txBody>
      </p:sp>
      <p:sp>
        <p:nvSpPr>
          <p:cNvPr id="9" name="TextBox 8"/>
          <p:cNvSpPr txBox="1"/>
          <p:nvPr/>
        </p:nvSpPr>
        <p:spPr>
          <a:xfrm>
            <a:off x="1219200" y="6123801"/>
            <a:ext cx="3962400" cy="276999"/>
          </a:xfrm>
          <a:prstGeom prst="rect">
            <a:avLst/>
          </a:prstGeom>
          <a:noFill/>
        </p:spPr>
        <p:txBody>
          <a:bodyPr wrap="square" rtlCol="0">
            <a:spAutoFit/>
          </a:bodyPr>
          <a:lstStyle/>
          <a:p>
            <a:r>
              <a:rPr lang="en-US" sz="1200" dirty="0">
                <a:hlinkClick r:id="rId2"/>
              </a:rPr>
              <a:t>http://logodgear.com/</a:t>
            </a:r>
            <a:r>
              <a:rPr lang="en-US" sz="1200" dirty="0"/>
              <a:t>  More Shirts available for purchase</a:t>
            </a:r>
          </a:p>
        </p:txBody>
      </p:sp>
      <p:sp>
        <p:nvSpPr>
          <p:cNvPr id="12" name="Rectangle 11"/>
          <p:cNvSpPr/>
          <p:nvPr/>
        </p:nvSpPr>
        <p:spPr>
          <a:xfrm>
            <a:off x="609600" y="1115973"/>
            <a:ext cx="7162800" cy="4370427"/>
          </a:xfrm>
          <a:prstGeom prst="rect">
            <a:avLst/>
          </a:prstGeom>
        </p:spPr>
        <p:txBody>
          <a:bodyPr wrap="square">
            <a:spAutoFit/>
          </a:bodyPr>
          <a:lstStyle/>
          <a:p>
            <a:pPr marL="285750" indent="-285750">
              <a:buFont typeface="Arial" panose="020B0604020202020204" pitchFamily="34" charset="0"/>
              <a:buChar char="•"/>
            </a:pPr>
            <a:r>
              <a:rPr lang="en-US" b="1" dirty="0" smtClean="0"/>
              <a:t>Board of Director’s Sponsor</a:t>
            </a:r>
            <a:endParaRPr lang="en-US" b="1" dirty="0"/>
          </a:p>
          <a:p>
            <a:pPr lvl="1"/>
            <a:r>
              <a:rPr lang="en-US" sz="1400" dirty="0"/>
              <a:t>Annual contribution to KMHC of </a:t>
            </a:r>
            <a:r>
              <a:rPr lang="en-US" sz="1400" dirty="0" smtClean="0"/>
              <a:t>$2,500 or more</a:t>
            </a:r>
            <a:endParaRPr lang="en-US" sz="1400" dirty="0"/>
          </a:p>
          <a:p>
            <a:pPr lvl="1"/>
            <a:r>
              <a:rPr lang="en-US" sz="1400" dirty="0"/>
              <a:t>Honorary membership on KMHC Board of </a:t>
            </a:r>
            <a:r>
              <a:rPr lang="en-US" sz="1400" dirty="0" smtClean="0"/>
              <a:t>Directors</a:t>
            </a:r>
            <a:endParaRPr lang="en-US" sz="1400" dirty="0"/>
          </a:p>
          <a:p>
            <a:pPr lvl="1"/>
            <a:r>
              <a:rPr lang="en-US" sz="1400" dirty="0" smtClean="0"/>
              <a:t>KMHC Membership</a:t>
            </a:r>
          </a:p>
          <a:p>
            <a:pPr lvl="1"/>
            <a:r>
              <a:rPr lang="en-US" sz="1400" dirty="0" smtClean="0"/>
              <a:t>Listed </a:t>
            </a:r>
            <a:r>
              <a:rPr lang="en-US" sz="1400" dirty="0"/>
              <a:t>as a </a:t>
            </a:r>
            <a:r>
              <a:rPr lang="en-US" sz="1400" dirty="0" smtClean="0"/>
              <a:t>Board of Directors Individual Sponsor </a:t>
            </a:r>
            <a:r>
              <a:rPr lang="en-US" sz="1400" dirty="0"/>
              <a:t>on KMHC Website</a:t>
            </a:r>
          </a:p>
          <a:p>
            <a:pPr lvl="1"/>
            <a:r>
              <a:rPr lang="en-US" sz="1400" dirty="0"/>
              <a:t>Participation in KMHC semi-annual Round-tables</a:t>
            </a:r>
          </a:p>
          <a:p>
            <a:pPr lvl="1"/>
            <a:r>
              <a:rPr lang="en-US" sz="1400" dirty="0" smtClean="0"/>
              <a:t>Logo’d </a:t>
            </a:r>
            <a:r>
              <a:rPr lang="en-US" sz="1400" dirty="0"/>
              <a:t>Gear Premium </a:t>
            </a:r>
            <a:r>
              <a:rPr lang="en-US" sz="1400" dirty="0" smtClean="0"/>
              <a:t>“Personalized  </a:t>
            </a:r>
            <a:r>
              <a:rPr lang="en-US" sz="1400" dirty="0"/>
              <a:t>KMHC” Golf </a:t>
            </a:r>
            <a:r>
              <a:rPr lang="en-US" sz="1400" dirty="0" smtClean="0"/>
              <a:t>Shirt</a:t>
            </a:r>
            <a:endParaRPr lang="en-US" sz="1400" dirty="0"/>
          </a:p>
          <a:p>
            <a:pPr marL="285750" indent="-285750">
              <a:buFont typeface="Arial" panose="020B0604020202020204" pitchFamily="34" charset="0"/>
              <a:buChar char="•"/>
            </a:pPr>
            <a:r>
              <a:rPr lang="en-US" b="1" dirty="0" smtClean="0"/>
              <a:t>President’s Sponsor</a:t>
            </a:r>
            <a:endParaRPr lang="en-US" b="1" dirty="0"/>
          </a:p>
          <a:p>
            <a:pPr lvl="1"/>
            <a:r>
              <a:rPr lang="en-US" sz="1400" dirty="0">
                <a:solidFill>
                  <a:prstClr val="black"/>
                </a:solidFill>
              </a:rPr>
              <a:t>Annual contribution to KMHC of </a:t>
            </a:r>
            <a:r>
              <a:rPr lang="en-US" sz="1400" dirty="0" smtClean="0">
                <a:solidFill>
                  <a:prstClr val="black"/>
                </a:solidFill>
              </a:rPr>
              <a:t>$1,500 to $2,499</a:t>
            </a:r>
            <a:endParaRPr lang="en-US" sz="1400" dirty="0">
              <a:solidFill>
                <a:prstClr val="black"/>
              </a:solidFill>
            </a:endParaRPr>
          </a:p>
          <a:p>
            <a:pPr lvl="1"/>
            <a:r>
              <a:rPr lang="en-US" sz="1400" dirty="0" smtClean="0">
                <a:solidFill>
                  <a:prstClr val="black"/>
                </a:solidFill>
              </a:rPr>
              <a:t>KMHC Membership</a:t>
            </a:r>
          </a:p>
          <a:p>
            <a:pPr lvl="1"/>
            <a:r>
              <a:rPr lang="en-US" sz="1400" dirty="0" smtClean="0">
                <a:solidFill>
                  <a:prstClr val="black"/>
                </a:solidFill>
              </a:rPr>
              <a:t>Listed </a:t>
            </a:r>
            <a:r>
              <a:rPr lang="en-US" sz="1400" dirty="0">
                <a:solidFill>
                  <a:prstClr val="black"/>
                </a:solidFill>
              </a:rPr>
              <a:t>as a </a:t>
            </a:r>
            <a:r>
              <a:rPr lang="en-US" sz="1400" dirty="0" smtClean="0">
                <a:solidFill>
                  <a:prstClr val="black"/>
                </a:solidFill>
              </a:rPr>
              <a:t>President’s Individual Sponsor </a:t>
            </a:r>
            <a:r>
              <a:rPr lang="en-US" sz="1400" dirty="0">
                <a:solidFill>
                  <a:prstClr val="black"/>
                </a:solidFill>
              </a:rPr>
              <a:t>on KMHC Website</a:t>
            </a:r>
          </a:p>
          <a:p>
            <a:pPr lvl="1"/>
            <a:r>
              <a:rPr lang="en-US" sz="1400" dirty="0">
                <a:solidFill>
                  <a:prstClr val="black"/>
                </a:solidFill>
              </a:rPr>
              <a:t>Participation in KMHC semi-annual round-tables</a:t>
            </a:r>
          </a:p>
          <a:p>
            <a:pPr lvl="1"/>
            <a:r>
              <a:rPr lang="en-US" sz="1400" dirty="0" smtClean="0"/>
              <a:t>Logo’d </a:t>
            </a:r>
            <a:r>
              <a:rPr lang="en-US" sz="1400" dirty="0"/>
              <a:t>Gear Premium </a:t>
            </a:r>
            <a:r>
              <a:rPr lang="en-US" sz="1400" dirty="0" smtClean="0"/>
              <a:t>“Personalized  / </a:t>
            </a:r>
            <a:r>
              <a:rPr lang="en-US" sz="1400" dirty="0"/>
              <a:t>KMHC” Golf </a:t>
            </a:r>
            <a:r>
              <a:rPr lang="en-US" sz="1400" dirty="0" smtClean="0"/>
              <a:t>Shirt</a:t>
            </a:r>
            <a:endParaRPr lang="en-US" sz="1400" dirty="0">
              <a:solidFill>
                <a:prstClr val="black"/>
              </a:solidFill>
            </a:endParaRPr>
          </a:p>
          <a:p>
            <a:pPr marL="285750" indent="-285750">
              <a:buFont typeface="Arial" panose="020B0604020202020204" pitchFamily="34" charset="0"/>
              <a:buChar char="•"/>
            </a:pPr>
            <a:r>
              <a:rPr lang="en-US" b="1" dirty="0" smtClean="0">
                <a:solidFill>
                  <a:prstClr val="black"/>
                </a:solidFill>
              </a:rPr>
              <a:t>Individual Sponsor</a:t>
            </a:r>
            <a:endParaRPr lang="en-US" b="1" dirty="0">
              <a:solidFill>
                <a:prstClr val="black"/>
              </a:solidFill>
            </a:endParaRPr>
          </a:p>
          <a:p>
            <a:pPr lvl="1"/>
            <a:r>
              <a:rPr lang="en-US" sz="1400" dirty="0">
                <a:solidFill>
                  <a:prstClr val="black"/>
                </a:solidFill>
              </a:rPr>
              <a:t>Annual contribution to KMHC of $</a:t>
            </a:r>
            <a:r>
              <a:rPr lang="en-US" sz="1400" dirty="0" smtClean="0">
                <a:solidFill>
                  <a:prstClr val="black"/>
                </a:solidFill>
              </a:rPr>
              <a:t>1,000 to $1.499</a:t>
            </a:r>
            <a:endParaRPr lang="en-US" sz="1400" dirty="0">
              <a:solidFill>
                <a:prstClr val="black"/>
              </a:solidFill>
            </a:endParaRPr>
          </a:p>
          <a:p>
            <a:pPr lvl="1"/>
            <a:r>
              <a:rPr lang="en-US" sz="1400" dirty="0" smtClean="0">
                <a:solidFill>
                  <a:prstClr val="black"/>
                </a:solidFill>
              </a:rPr>
              <a:t>KMHC Membership</a:t>
            </a:r>
          </a:p>
          <a:p>
            <a:pPr lvl="1"/>
            <a:r>
              <a:rPr lang="en-US" sz="1400" dirty="0" smtClean="0">
                <a:solidFill>
                  <a:prstClr val="black"/>
                </a:solidFill>
              </a:rPr>
              <a:t>Listed </a:t>
            </a:r>
            <a:r>
              <a:rPr lang="en-US" sz="1400" dirty="0">
                <a:solidFill>
                  <a:prstClr val="black"/>
                </a:solidFill>
              </a:rPr>
              <a:t>as </a:t>
            </a:r>
            <a:r>
              <a:rPr lang="en-US" sz="1400" dirty="0" smtClean="0">
                <a:solidFill>
                  <a:prstClr val="black"/>
                </a:solidFill>
              </a:rPr>
              <a:t>an </a:t>
            </a:r>
            <a:r>
              <a:rPr lang="en-US" sz="1400" dirty="0">
                <a:solidFill>
                  <a:prstClr val="black"/>
                </a:solidFill>
              </a:rPr>
              <a:t> </a:t>
            </a:r>
            <a:r>
              <a:rPr lang="en-US" sz="1400" dirty="0" smtClean="0">
                <a:solidFill>
                  <a:prstClr val="black"/>
                </a:solidFill>
              </a:rPr>
              <a:t>Individual Sponsor on </a:t>
            </a:r>
            <a:r>
              <a:rPr lang="en-US" sz="1400" dirty="0">
                <a:solidFill>
                  <a:prstClr val="black"/>
                </a:solidFill>
              </a:rPr>
              <a:t>KMHC Website</a:t>
            </a:r>
          </a:p>
          <a:p>
            <a:pPr lvl="1"/>
            <a:r>
              <a:rPr lang="en-US" sz="1400" dirty="0">
                <a:solidFill>
                  <a:prstClr val="black"/>
                </a:solidFill>
              </a:rPr>
              <a:t>Participation in KMHC semi-annual round-tables</a:t>
            </a:r>
          </a:p>
          <a:p>
            <a:pPr lvl="1"/>
            <a:r>
              <a:rPr lang="en-US" sz="1400" dirty="0" smtClean="0"/>
              <a:t>Logo’d </a:t>
            </a:r>
            <a:r>
              <a:rPr lang="en-US" sz="1400" dirty="0"/>
              <a:t>Gear Premium </a:t>
            </a:r>
            <a:r>
              <a:rPr lang="en-US" sz="1400" dirty="0" smtClean="0"/>
              <a:t>“Personalized  </a:t>
            </a:r>
            <a:r>
              <a:rPr lang="en-US" sz="1400" dirty="0"/>
              <a:t>/ KMHC” Golf </a:t>
            </a:r>
            <a:r>
              <a:rPr lang="en-US" sz="1400" dirty="0" smtClean="0"/>
              <a:t>Shirt</a:t>
            </a:r>
            <a:endParaRPr lang="en-US" sz="1400" dirty="0"/>
          </a:p>
        </p:txBody>
      </p:sp>
    </p:spTree>
    <p:extLst>
      <p:ext uri="{BB962C8B-B14F-4D97-AF65-F5344CB8AC3E}">
        <p14:creationId xmlns:p14="http://schemas.microsoft.com/office/powerpoint/2010/main" xmlns="" val="33369294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rmAutofit fontScale="90000"/>
          </a:bodyPr>
          <a:lstStyle/>
          <a:p>
            <a:r>
              <a:rPr lang="en-US" sz="2800" b="1" dirty="0" smtClean="0">
                <a:solidFill>
                  <a:schemeClr val="accent2">
                    <a:lumMod val="75000"/>
                  </a:schemeClr>
                </a:solidFill>
              </a:rPr>
              <a:t/>
            </a:r>
            <a:br>
              <a:rPr lang="en-US" sz="2800" b="1" dirty="0" smtClean="0">
                <a:solidFill>
                  <a:schemeClr val="accent2">
                    <a:lumMod val="75000"/>
                  </a:schemeClr>
                </a:solidFill>
              </a:rPr>
            </a:br>
            <a:r>
              <a:rPr lang="en-US" sz="2200" b="1" dirty="0" smtClean="0">
                <a:solidFill>
                  <a:srgbClr val="0202BE"/>
                </a:solidFill>
              </a:rPr>
              <a:t>Percentage of </a:t>
            </a:r>
            <a:r>
              <a:rPr lang="en-US" sz="2200" b="1" dirty="0">
                <a:solidFill>
                  <a:srgbClr val="0202BE"/>
                </a:solidFill>
              </a:rPr>
              <a:t>Population with Mental Illness, Incarcerated and </a:t>
            </a:r>
            <a:r>
              <a:rPr lang="en-US" sz="2200" b="1" dirty="0" smtClean="0">
                <a:solidFill>
                  <a:srgbClr val="0202BE"/>
                </a:solidFill>
              </a:rPr>
              <a:t>Veterans</a:t>
            </a:r>
            <a:r>
              <a:rPr lang="en-US" sz="2000" b="1" dirty="0" smtClean="0">
                <a:solidFill>
                  <a:srgbClr val="0202BE"/>
                </a:solidFill>
              </a:rPr>
              <a:t/>
            </a:r>
            <a:br>
              <a:rPr lang="en-US" sz="2000" b="1" dirty="0" smtClean="0">
                <a:solidFill>
                  <a:srgbClr val="0202BE"/>
                </a:solidFill>
              </a:rPr>
            </a:br>
            <a:r>
              <a:rPr lang="en-US" sz="2200" b="1" dirty="0" smtClean="0">
                <a:solidFill>
                  <a:schemeClr val="accent2">
                    <a:lumMod val="75000"/>
                  </a:schemeClr>
                </a:solidFill>
              </a:rPr>
              <a:t>Study Summary – Heartland States &amp; US </a:t>
            </a:r>
            <a:r>
              <a:rPr lang="en-US" sz="1800" b="1" dirty="0" smtClean="0">
                <a:solidFill>
                  <a:schemeClr val="accent2">
                    <a:lumMod val="75000"/>
                  </a:schemeClr>
                </a:solidFill>
              </a:rPr>
              <a:t>(Part 1)</a:t>
            </a:r>
            <a:endParaRPr lang="en-US" sz="1800" b="1" dirty="0">
              <a:solidFill>
                <a:schemeClr val="accent2">
                  <a:lumMod val="75000"/>
                </a:schemeClr>
              </a:solidFill>
            </a:endParaRPr>
          </a:p>
        </p:txBody>
      </p:sp>
      <p:sp>
        <p:nvSpPr>
          <p:cNvPr id="3" name="Content Placeholder 2"/>
          <p:cNvSpPr>
            <a:spLocks noGrp="1"/>
          </p:cNvSpPr>
          <p:nvPr>
            <p:ph idx="1"/>
          </p:nvPr>
        </p:nvSpPr>
        <p:spPr>
          <a:xfrm>
            <a:off x="304800" y="1143000"/>
            <a:ext cx="8610600" cy="4953000"/>
          </a:xfrm>
          <a:ln w="12700">
            <a:solidFill>
              <a:schemeClr val="accent2">
                <a:lumMod val="75000"/>
              </a:schemeClr>
            </a:solidFill>
          </a:ln>
        </p:spPr>
        <p:txBody>
          <a:bodyPr>
            <a:normAutofit fontScale="92500" lnSpcReduction="10000"/>
          </a:bodyPr>
          <a:lstStyle/>
          <a:p>
            <a:pPr marL="457200" indent="-457200">
              <a:buFont typeface="+mj-lt"/>
              <a:buAutoNum type="arabicPeriod"/>
            </a:pPr>
            <a:r>
              <a:rPr lang="en-US" sz="2000" b="1" dirty="0" smtClean="0">
                <a:solidFill>
                  <a:srgbClr val="0202BE"/>
                </a:solidFill>
              </a:rPr>
              <a:t>State Population </a:t>
            </a:r>
            <a:r>
              <a:rPr lang="en-US" sz="1600" b="1" dirty="0" smtClean="0">
                <a:solidFill>
                  <a:srgbClr val="0202BE"/>
                </a:solidFill>
              </a:rPr>
              <a:t>(millions)</a:t>
            </a:r>
            <a:endParaRPr lang="en-US" sz="2000" b="1" dirty="0" smtClean="0">
              <a:solidFill>
                <a:srgbClr val="0202BE"/>
              </a:solidFill>
            </a:endParaRPr>
          </a:p>
          <a:p>
            <a:pPr marL="457200" lvl="1" indent="0">
              <a:buNone/>
            </a:pPr>
            <a:r>
              <a:rPr lang="en-US" sz="1600" b="1" dirty="0">
                <a:solidFill>
                  <a:srgbClr val="C0504D">
                    <a:lumMod val="75000"/>
                  </a:srgbClr>
                </a:solidFill>
              </a:rPr>
              <a:t>Average </a:t>
            </a:r>
            <a:r>
              <a:rPr lang="en-US" sz="1600" b="1" dirty="0" smtClean="0">
                <a:solidFill>
                  <a:srgbClr val="C0504D">
                    <a:lumMod val="75000"/>
                  </a:srgbClr>
                </a:solidFill>
              </a:rPr>
              <a:t>4.6; Colorado 5.3, Iowa 3.1, </a:t>
            </a:r>
            <a:r>
              <a:rPr lang="en-US" sz="1900" b="1" dirty="0" smtClean="0">
                <a:solidFill>
                  <a:srgbClr val="00B050"/>
                </a:solidFill>
              </a:rPr>
              <a:t>Kansas 2.9</a:t>
            </a:r>
            <a:r>
              <a:rPr lang="en-US" sz="1600" b="1" dirty="0" smtClean="0">
                <a:solidFill>
                  <a:srgbClr val="C0504D">
                    <a:lumMod val="75000"/>
                  </a:srgbClr>
                </a:solidFill>
              </a:rPr>
              <a:t>, </a:t>
            </a:r>
            <a:r>
              <a:rPr lang="en-US" sz="1600" b="1" dirty="0">
                <a:solidFill>
                  <a:srgbClr val="C0504D">
                    <a:lumMod val="75000"/>
                  </a:srgbClr>
                </a:solidFill>
              </a:rPr>
              <a:t>Nebraska </a:t>
            </a:r>
            <a:r>
              <a:rPr lang="en-US" sz="1600" b="1" dirty="0" smtClean="0">
                <a:solidFill>
                  <a:srgbClr val="C0504D">
                    <a:lumMod val="75000"/>
                  </a:srgbClr>
                </a:solidFill>
              </a:rPr>
              <a:t>1.9, </a:t>
            </a:r>
            <a:r>
              <a:rPr lang="en-US" sz="1600" b="1" dirty="0">
                <a:solidFill>
                  <a:srgbClr val="C0504D">
                    <a:lumMod val="75000"/>
                  </a:srgbClr>
                </a:solidFill>
              </a:rPr>
              <a:t>Missouri </a:t>
            </a:r>
            <a:r>
              <a:rPr lang="en-US" sz="1600" b="1" dirty="0" smtClean="0">
                <a:solidFill>
                  <a:srgbClr val="C0504D">
                    <a:lumMod val="75000"/>
                  </a:srgbClr>
                </a:solidFill>
              </a:rPr>
              <a:t>6.1, Oklahoma 3.9</a:t>
            </a:r>
            <a:endParaRPr lang="en-US" sz="1600" b="1" dirty="0" smtClean="0">
              <a:solidFill>
                <a:srgbClr val="0202BE"/>
              </a:solidFill>
            </a:endParaRPr>
          </a:p>
          <a:p>
            <a:pPr marL="457200" indent="-457200">
              <a:buFont typeface="+mj-lt"/>
              <a:buAutoNum type="arabicPeriod"/>
            </a:pPr>
            <a:endParaRPr lang="en-US" sz="2000" b="1" dirty="0" smtClean="0">
              <a:solidFill>
                <a:srgbClr val="0202BE"/>
              </a:solidFill>
            </a:endParaRPr>
          </a:p>
          <a:p>
            <a:pPr marL="457200" indent="-457200">
              <a:buFont typeface="+mj-lt"/>
              <a:buAutoNum type="arabicPeriod"/>
            </a:pPr>
            <a:r>
              <a:rPr lang="en-US" sz="2000" b="1" dirty="0" smtClean="0">
                <a:solidFill>
                  <a:srgbClr val="0202BE"/>
                </a:solidFill>
              </a:rPr>
              <a:t>Number of Inmates</a:t>
            </a:r>
          </a:p>
          <a:p>
            <a:pPr marL="457200" lvl="1" indent="0">
              <a:buNone/>
            </a:pPr>
            <a:r>
              <a:rPr lang="en-US" sz="1600" b="1" dirty="0">
                <a:solidFill>
                  <a:srgbClr val="C0504D">
                    <a:lumMod val="75000"/>
                  </a:srgbClr>
                </a:solidFill>
              </a:rPr>
              <a:t>Average  </a:t>
            </a:r>
            <a:r>
              <a:rPr lang="en-US" sz="1600" b="1" dirty="0" smtClean="0">
                <a:solidFill>
                  <a:srgbClr val="C0504D">
                    <a:lumMod val="75000"/>
                  </a:srgbClr>
                </a:solidFill>
              </a:rPr>
              <a:t>16,416; Colorado 17,699, Iowa 8,069, </a:t>
            </a:r>
            <a:r>
              <a:rPr lang="en-US" sz="1900" b="1" dirty="0" smtClean="0">
                <a:solidFill>
                  <a:srgbClr val="00B050"/>
                </a:solidFill>
              </a:rPr>
              <a:t>Kansas 9,580</a:t>
            </a:r>
            <a:r>
              <a:rPr lang="en-US" sz="1600" b="1" dirty="0" smtClean="0">
                <a:solidFill>
                  <a:srgbClr val="C0504D">
                    <a:lumMod val="75000"/>
                  </a:srgbClr>
                </a:solidFill>
              </a:rPr>
              <a:t>, Missouri 31,513,  Nebraska 5,097, Oklahoma 26,539</a:t>
            </a:r>
            <a:endParaRPr lang="en-US" sz="1600" b="1" dirty="0">
              <a:solidFill>
                <a:srgbClr val="0202BE"/>
              </a:solidFill>
            </a:endParaRPr>
          </a:p>
          <a:p>
            <a:pPr marL="457200" indent="-457200">
              <a:buFont typeface="+mj-lt"/>
              <a:buAutoNum type="arabicPeriod"/>
            </a:pPr>
            <a:endParaRPr lang="en-US" sz="2000" b="1" dirty="0" smtClean="0">
              <a:solidFill>
                <a:srgbClr val="0202BE"/>
              </a:solidFill>
            </a:endParaRPr>
          </a:p>
          <a:p>
            <a:pPr marL="457200" indent="-457200">
              <a:buFont typeface="+mj-lt"/>
              <a:buAutoNum type="arabicPeriod"/>
            </a:pPr>
            <a:r>
              <a:rPr lang="en-US" sz="2000" b="1" dirty="0" smtClean="0">
                <a:solidFill>
                  <a:srgbClr val="0202BE"/>
                </a:solidFill>
              </a:rPr>
              <a:t>Average Daily Cost per Inmate</a:t>
            </a:r>
          </a:p>
          <a:p>
            <a:pPr marL="457200" lvl="1" indent="0">
              <a:buNone/>
            </a:pPr>
            <a:r>
              <a:rPr lang="en-US" sz="1600" b="1" dirty="0">
                <a:solidFill>
                  <a:srgbClr val="C0504D">
                    <a:lumMod val="75000"/>
                  </a:srgbClr>
                </a:solidFill>
              </a:rPr>
              <a:t>Average </a:t>
            </a:r>
            <a:r>
              <a:rPr lang="en-US" sz="1600" b="1" dirty="0" smtClean="0">
                <a:solidFill>
                  <a:srgbClr val="C0504D">
                    <a:lumMod val="75000"/>
                  </a:srgbClr>
                </a:solidFill>
              </a:rPr>
              <a:t>$61.18; Colorado $60.00, Iowa $90.81, </a:t>
            </a:r>
            <a:r>
              <a:rPr lang="en-US" sz="1900" b="1" dirty="0" smtClean="0">
                <a:solidFill>
                  <a:srgbClr val="00B050"/>
                </a:solidFill>
              </a:rPr>
              <a:t>Kansas $67.14</a:t>
            </a:r>
            <a:r>
              <a:rPr lang="en-US" sz="1600" b="1" dirty="0" smtClean="0">
                <a:solidFill>
                  <a:srgbClr val="C0504D">
                    <a:lumMod val="75000"/>
                  </a:srgbClr>
                </a:solidFill>
              </a:rPr>
              <a:t>, Missouri $56.81, Nebraska $89.36 Oklahoma $47.87</a:t>
            </a:r>
            <a:endParaRPr lang="en-US" sz="1600" b="1" dirty="0">
              <a:solidFill>
                <a:srgbClr val="0202BE"/>
              </a:solidFill>
            </a:endParaRPr>
          </a:p>
          <a:p>
            <a:pPr marL="457200" indent="-457200">
              <a:buFont typeface="+mj-lt"/>
              <a:buAutoNum type="arabicPeriod"/>
            </a:pPr>
            <a:endParaRPr lang="en-US" sz="2000" b="1" dirty="0" smtClean="0">
              <a:solidFill>
                <a:srgbClr val="0202BE"/>
              </a:solidFill>
            </a:endParaRPr>
          </a:p>
          <a:p>
            <a:pPr marL="457200" indent="-457200">
              <a:buFont typeface="+mj-lt"/>
              <a:buAutoNum type="arabicPeriod"/>
            </a:pPr>
            <a:r>
              <a:rPr lang="en-US" sz="2000" b="1" dirty="0" smtClean="0">
                <a:solidFill>
                  <a:srgbClr val="0202BE"/>
                </a:solidFill>
              </a:rPr>
              <a:t>Percentage </a:t>
            </a:r>
            <a:r>
              <a:rPr lang="en-US" sz="2000" b="1" dirty="0">
                <a:solidFill>
                  <a:srgbClr val="0202BE"/>
                </a:solidFill>
              </a:rPr>
              <a:t>of the Population </a:t>
            </a:r>
            <a:r>
              <a:rPr lang="en-US" sz="2000" b="1" dirty="0" smtClean="0">
                <a:solidFill>
                  <a:srgbClr val="0202BE"/>
                </a:solidFill>
              </a:rPr>
              <a:t>who </a:t>
            </a:r>
            <a:r>
              <a:rPr lang="en-US" sz="2000" b="1" dirty="0">
                <a:solidFill>
                  <a:srgbClr val="0202BE"/>
                </a:solidFill>
              </a:rPr>
              <a:t>are Mentally </a:t>
            </a:r>
            <a:r>
              <a:rPr lang="en-US" sz="2000" b="1" dirty="0" smtClean="0">
                <a:solidFill>
                  <a:srgbClr val="0202BE"/>
                </a:solidFill>
              </a:rPr>
              <a:t>Ill </a:t>
            </a:r>
          </a:p>
          <a:p>
            <a:pPr marL="457200" lvl="1" indent="0">
              <a:buNone/>
            </a:pPr>
            <a:r>
              <a:rPr lang="en-US" sz="1600" b="1" dirty="0" smtClean="0">
                <a:solidFill>
                  <a:schemeClr val="accent2">
                    <a:lumMod val="75000"/>
                  </a:schemeClr>
                </a:solidFill>
              </a:rPr>
              <a:t>Average 19; Colorado 18, Iowa 18, </a:t>
            </a:r>
            <a:r>
              <a:rPr lang="en-US" sz="1900" b="1" dirty="0" smtClean="0">
                <a:solidFill>
                  <a:srgbClr val="00B050"/>
                </a:solidFill>
              </a:rPr>
              <a:t>Kansas 18</a:t>
            </a:r>
            <a:r>
              <a:rPr lang="en-US" sz="1600" b="1" dirty="0" smtClean="0">
                <a:solidFill>
                  <a:schemeClr val="accent2">
                    <a:lumMod val="75000"/>
                  </a:schemeClr>
                </a:solidFill>
              </a:rPr>
              <a:t>, Nebraska 18, Missouri 19, Oklahoma 22</a:t>
            </a:r>
          </a:p>
          <a:p>
            <a:pPr marL="457200" indent="-457200">
              <a:buFont typeface="+mj-lt"/>
              <a:buAutoNum type="arabicPeriod"/>
            </a:pPr>
            <a:endParaRPr lang="en-US" sz="2000" b="1" dirty="0" smtClean="0">
              <a:solidFill>
                <a:srgbClr val="0202BE"/>
              </a:solidFill>
            </a:endParaRPr>
          </a:p>
          <a:p>
            <a:pPr marL="457200" indent="-457200">
              <a:buFont typeface="+mj-lt"/>
              <a:buAutoNum type="arabicPeriod"/>
            </a:pPr>
            <a:r>
              <a:rPr lang="en-US" sz="2000" b="1" dirty="0" smtClean="0">
                <a:solidFill>
                  <a:srgbClr val="0202BE"/>
                </a:solidFill>
              </a:rPr>
              <a:t>Percentage </a:t>
            </a:r>
            <a:r>
              <a:rPr lang="en-US" sz="2000" b="1" dirty="0">
                <a:solidFill>
                  <a:srgbClr val="0202BE"/>
                </a:solidFill>
              </a:rPr>
              <a:t>of Incarcerated Population </a:t>
            </a:r>
            <a:r>
              <a:rPr lang="en-US" sz="2000" b="1" dirty="0" smtClean="0">
                <a:solidFill>
                  <a:srgbClr val="0202BE"/>
                </a:solidFill>
              </a:rPr>
              <a:t>who </a:t>
            </a:r>
            <a:r>
              <a:rPr lang="en-US" sz="2000" b="1" dirty="0">
                <a:solidFill>
                  <a:srgbClr val="0202BE"/>
                </a:solidFill>
              </a:rPr>
              <a:t>are Mentally </a:t>
            </a:r>
            <a:r>
              <a:rPr lang="en-US" sz="2000" b="1" dirty="0" smtClean="0">
                <a:solidFill>
                  <a:srgbClr val="0202BE"/>
                </a:solidFill>
              </a:rPr>
              <a:t>Ill</a:t>
            </a:r>
          </a:p>
          <a:p>
            <a:pPr marL="457200" lvl="1" indent="0">
              <a:buNone/>
            </a:pPr>
            <a:r>
              <a:rPr lang="en-US" sz="1600" b="1" dirty="0" smtClean="0">
                <a:solidFill>
                  <a:schemeClr val="accent2">
                    <a:lumMod val="75000"/>
                  </a:schemeClr>
                </a:solidFill>
              </a:rPr>
              <a:t>Average 33; Colorado 29, Iowa 47</a:t>
            </a:r>
            <a:r>
              <a:rPr lang="en-US" sz="1600" b="1" dirty="0" smtClean="0">
                <a:solidFill>
                  <a:srgbClr val="00B050"/>
                </a:solidFill>
              </a:rPr>
              <a:t>,</a:t>
            </a:r>
            <a:r>
              <a:rPr lang="en-US" sz="1900" b="1" dirty="0" smtClean="0">
                <a:solidFill>
                  <a:srgbClr val="00B050"/>
                </a:solidFill>
              </a:rPr>
              <a:t> Kansas 38</a:t>
            </a:r>
            <a:r>
              <a:rPr lang="en-US" sz="1600" b="1" dirty="0" smtClean="0">
                <a:solidFill>
                  <a:schemeClr val="accent2">
                    <a:lumMod val="75000"/>
                  </a:schemeClr>
                </a:solidFill>
              </a:rPr>
              <a:t>, Missouri 16, Nebraska 37, Oklahoma 33 </a:t>
            </a:r>
          </a:p>
          <a:p>
            <a:pPr marL="57150" indent="0">
              <a:buNone/>
            </a:pPr>
            <a:endParaRPr lang="en-US" sz="1400" b="1" dirty="0">
              <a:solidFill>
                <a:schemeClr val="accent2">
                  <a:lumMod val="75000"/>
                </a:schemeClr>
              </a:solidFill>
            </a:endParaRPr>
          </a:p>
          <a:p>
            <a:pPr marL="0" indent="0">
              <a:buNone/>
            </a:pPr>
            <a:endParaRPr lang="en-US" sz="2000" b="1" dirty="0" smtClean="0">
              <a:solidFill>
                <a:srgbClr val="0202BE"/>
              </a:solidFill>
            </a:endParaRPr>
          </a:p>
          <a:p>
            <a:pPr marL="0" indent="0">
              <a:buNone/>
            </a:pPr>
            <a:endParaRPr lang="en-US" sz="2000" b="1" dirty="0">
              <a:solidFill>
                <a:srgbClr val="0202BE"/>
              </a:solidFill>
            </a:endParaRPr>
          </a:p>
          <a:p>
            <a:pPr marL="0" indent="0">
              <a:buNone/>
            </a:pPr>
            <a:endParaRPr lang="en-US" sz="2000" b="1" dirty="0">
              <a:solidFill>
                <a:srgbClr val="0202BE"/>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15</a:t>
            </a:fld>
            <a:endParaRPr lang="en-US">
              <a:solidFill>
                <a:prstClr val="black">
                  <a:tint val="75000"/>
                </a:prstClr>
              </a:solidFill>
            </a:endParaRPr>
          </a:p>
        </p:txBody>
      </p:sp>
      <p:sp>
        <p:nvSpPr>
          <p:cNvPr id="10" name="Date Placeholder 9"/>
          <p:cNvSpPr>
            <a:spLocks noGrp="1"/>
          </p:cNvSpPr>
          <p:nvPr>
            <p:ph type="dt" sz="half" idx="10"/>
          </p:nvPr>
        </p:nvSpPr>
        <p:spPr/>
        <p:txBody>
          <a:bodyPr/>
          <a:lstStyle/>
          <a:p>
            <a:fld id="{19ABF32F-C12A-40C9-BBB6-74CCA5528CE2}"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188409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2800" b="1" dirty="0" smtClean="0">
                <a:solidFill>
                  <a:schemeClr val="accent2">
                    <a:lumMod val="75000"/>
                  </a:schemeClr>
                </a:solidFill>
              </a:rPr>
              <a:t/>
            </a:r>
            <a:br>
              <a:rPr lang="en-US" sz="2800" b="1" dirty="0" smtClean="0">
                <a:solidFill>
                  <a:schemeClr val="accent2">
                    <a:lumMod val="75000"/>
                  </a:schemeClr>
                </a:solidFill>
              </a:rPr>
            </a:br>
            <a:r>
              <a:rPr lang="en-US" sz="2200" b="1" dirty="0" smtClean="0">
                <a:solidFill>
                  <a:srgbClr val="0202BE"/>
                </a:solidFill>
              </a:rPr>
              <a:t>Percentage of </a:t>
            </a:r>
            <a:r>
              <a:rPr lang="en-US" sz="2200" b="1" dirty="0">
                <a:solidFill>
                  <a:srgbClr val="0202BE"/>
                </a:solidFill>
              </a:rPr>
              <a:t>Population with Mental Illness, Incarcerated and </a:t>
            </a:r>
            <a:r>
              <a:rPr lang="en-US" sz="2200" b="1" dirty="0" smtClean="0">
                <a:solidFill>
                  <a:srgbClr val="0202BE"/>
                </a:solidFill>
              </a:rPr>
              <a:t>Veterans</a:t>
            </a:r>
            <a:r>
              <a:rPr lang="en-US" sz="2000" b="1" dirty="0" smtClean="0">
                <a:solidFill>
                  <a:srgbClr val="0202BE"/>
                </a:solidFill>
              </a:rPr>
              <a:t/>
            </a:r>
            <a:br>
              <a:rPr lang="en-US" sz="2000" b="1" dirty="0" smtClean="0">
                <a:solidFill>
                  <a:srgbClr val="0202BE"/>
                </a:solidFill>
              </a:rPr>
            </a:br>
            <a:r>
              <a:rPr lang="en-US" sz="2200" b="1" dirty="0" smtClean="0">
                <a:solidFill>
                  <a:schemeClr val="accent2">
                    <a:lumMod val="75000"/>
                  </a:schemeClr>
                </a:solidFill>
              </a:rPr>
              <a:t>Study Summary – Heartland States &amp; US </a:t>
            </a:r>
            <a:r>
              <a:rPr lang="en-US" sz="1800" b="1" dirty="0" smtClean="0">
                <a:solidFill>
                  <a:schemeClr val="accent2">
                    <a:lumMod val="75000"/>
                  </a:schemeClr>
                </a:solidFill>
              </a:rPr>
              <a:t>(Part 2)</a:t>
            </a:r>
            <a:endParaRPr lang="en-US" sz="1800" b="1" dirty="0">
              <a:solidFill>
                <a:schemeClr val="accent2">
                  <a:lumMod val="75000"/>
                </a:schemeClr>
              </a:solidFill>
            </a:endParaRPr>
          </a:p>
        </p:txBody>
      </p:sp>
      <p:sp>
        <p:nvSpPr>
          <p:cNvPr id="3" name="Content Placeholder 2"/>
          <p:cNvSpPr>
            <a:spLocks noGrp="1"/>
          </p:cNvSpPr>
          <p:nvPr>
            <p:ph idx="1"/>
          </p:nvPr>
        </p:nvSpPr>
        <p:spPr>
          <a:xfrm>
            <a:off x="381000" y="1143000"/>
            <a:ext cx="8458200" cy="5334000"/>
          </a:xfrm>
          <a:ln w="12700">
            <a:solidFill>
              <a:schemeClr val="accent2">
                <a:lumMod val="75000"/>
              </a:schemeClr>
            </a:solidFill>
          </a:ln>
        </p:spPr>
        <p:txBody>
          <a:bodyPr>
            <a:normAutofit lnSpcReduction="10000"/>
          </a:bodyPr>
          <a:lstStyle/>
          <a:p>
            <a:pPr marL="0" indent="0">
              <a:buNone/>
            </a:pPr>
            <a:r>
              <a:rPr lang="en-US" sz="2000" b="1" dirty="0" smtClean="0">
                <a:solidFill>
                  <a:srgbClr val="0202BE"/>
                </a:solidFill>
              </a:rPr>
              <a:t>6.  </a:t>
            </a:r>
            <a:r>
              <a:rPr lang="en-US" sz="1800" b="1" dirty="0" smtClean="0">
                <a:solidFill>
                  <a:srgbClr val="0202BE"/>
                </a:solidFill>
              </a:rPr>
              <a:t>Percentage </a:t>
            </a:r>
            <a:r>
              <a:rPr lang="en-US" sz="1800" b="1" dirty="0">
                <a:solidFill>
                  <a:srgbClr val="0202BE"/>
                </a:solidFill>
              </a:rPr>
              <a:t>of Population Incarcerated </a:t>
            </a:r>
            <a:r>
              <a:rPr lang="en-US" sz="1800" b="1" dirty="0" smtClean="0">
                <a:solidFill>
                  <a:srgbClr val="0202BE"/>
                </a:solidFill>
              </a:rPr>
              <a:t>who </a:t>
            </a:r>
            <a:r>
              <a:rPr lang="en-US" sz="1800" b="1" dirty="0">
                <a:solidFill>
                  <a:srgbClr val="0202BE"/>
                </a:solidFill>
              </a:rPr>
              <a:t>are </a:t>
            </a:r>
            <a:r>
              <a:rPr lang="en-US" sz="1800" b="1" dirty="0" smtClean="0">
                <a:solidFill>
                  <a:srgbClr val="0202BE"/>
                </a:solidFill>
              </a:rPr>
              <a:t>Veterans</a:t>
            </a:r>
          </a:p>
          <a:p>
            <a:pPr marL="457200" lvl="1" indent="0">
              <a:buNone/>
            </a:pPr>
            <a:r>
              <a:rPr lang="en-US" sz="1400" b="1" dirty="0" smtClean="0">
                <a:solidFill>
                  <a:schemeClr val="accent2">
                    <a:lumMod val="75000"/>
                  </a:schemeClr>
                </a:solidFill>
              </a:rPr>
              <a:t>Average 7; Colorado 9, Iowa 6, </a:t>
            </a:r>
            <a:r>
              <a:rPr lang="en-US" sz="1800" b="1" dirty="0" smtClean="0">
                <a:solidFill>
                  <a:srgbClr val="00B050"/>
                </a:solidFill>
              </a:rPr>
              <a:t>Kansas 8</a:t>
            </a:r>
            <a:r>
              <a:rPr lang="en-US" sz="1400" b="1" dirty="0" smtClean="0">
                <a:solidFill>
                  <a:schemeClr val="accent2">
                    <a:lumMod val="75000"/>
                  </a:schemeClr>
                </a:solidFill>
              </a:rPr>
              <a:t>, Missouri 7, Nebraska 3, Oklahoma 6</a:t>
            </a:r>
          </a:p>
          <a:p>
            <a:pPr marL="0" indent="0">
              <a:buNone/>
            </a:pPr>
            <a:endParaRPr lang="en-US" sz="1800" b="1" dirty="0" smtClean="0">
              <a:solidFill>
                <a:srgbClr val="0202BE"/>
              </a:solidFill>
            </a:endParaRPr>
          </a:p>
          <a:p>
            <a:pPr marL="0" indent="0">
              <a:buNone/>
            </a:pPr>
            <a:r>
              <a:rPr lang="en-US" sz="1800" b="1" dirty="0" smtClean="0">
                <a:solidFill>
                  <a:srgbClr val="0202BE"/>
                </a:solidFill>
              </a:rPr>
              <a:t>7.  Percentage of Incarcerated Veterans who are Mentally Ill</a:t>
            </a:r>
          </a:p>
          <a:p>
            <a:pPr marL="457200" lvl="1" indent="0">
              <a:buNone/>
            </a:pPr>
            <a:r>
              <a:rPr lang="en-US" sz="1400" b="1" dirty="0" smtClean="0">
                <a:solidFill>
                  <a:schemeClr val="accent2">
                    <a:lumMod val="75000"/>
                  </a:schemeClr>
                </a:solidFill>
              </a:rPr>
              <a:t>Average 44;  Colorado 33, Iowa 50, </a:t>
            </a:r>
            <a:r>
              <a:rPr lang="en-US" sz="1800" b="1" dirty="0" smtClean="0">
                <a:solidFill>
                  <a:srgbClr val="00B050"/>
                </a:solidFill>
              </a:rPr>
              <a:t>Kansas 66</a:t>
            </a:r>
            <a:r>
              <a:rPr lang="en-US" sz="1400" b="1" dirty="0" smtClean="0">
                <a:solidFill>
                  <a:srgbClr val="00B050"/>
                </a:solidFill>
              </a:rPr>
              <a:t>, </a:t>
            </a:r>
            <a:r>
              <a:rPr lang="en-US" sz="1400" b="1" dirty="0" smtClean="0">
                <a:solidFill>
                  <a:schemeClr val="accent2">
                    <a:lumMod val="75000"/>
                  </a:schemeClr>
                </a:solidFill>
              </a:rPr>
              <a:t>Missouri 18, Nebraska 60, Oklahoma 35</a:t>
            </a:r>
            <a:endParaRPr lang="en-US" sz="1400" b="1" dirty="0">
              <a:solidFill>
                <a:schemeClr val="accent2">
                  <a:lumMod val="75000"/>
                </a:schemeClr>
              </a:solidFill>
            </a:endParaRPr>
          </a:p>
          <a:p>
            <a:pPr marL="57150" indent="0">
              <a:buNone/>
            </a:pPr>
            <a:endParaRPr lang="en-US" sz="1800" b="1" dirty="0" smtClean="0">
              <a:solidFill>
                <a:srgbClr val="0202BE"/>
              </a:solidFill>
            </a:endParaRPr>
          </a:p>
          <a:p>
            <a:pPr marL="57150" indent="0">
              <a:buNone/>
            </a:pPr>
            <a:r>
              <a:rPr lang="en-US" sz="1800" b="1" dirty="0" smtClean="0">
                <a:solidFill>
                  <a:srgbClr val="0202BE"/>
                </a:solidFill>
              </a:rPr>
              <a:t>8.  Percentage </a:t>
            </a:r>
            <a:r>
              <a:rPr lang="en-US" sz="1800" b="1" dirty="0">
                <a:solidFill>
                  <a:srgbClr val="0202BE"/>
                </a:solidFill>
              </a:rPr>
              <a:t>of Incarcerated Mentally Ill Veterans with Less </a:t>
            </a:r>
            <a:r>
              <a:rPr lang="en-US" sz="1800" b="1" dirty="0" smtClean="0">
                <a:solidFill>
                  <a:srgbClr val="0202BE"/>
                </a:solidFill>
              </a:rPr>
              <a:t>than an  Honorable               Discharge</a:t>
            </a:r>
            <a:r>
              <a:rPr lang="en-US" sz="1600" b="1" dirty="0" smtClean="0">
                <a:solidFill>
                  <a:srgbClr val="0202BE"/>
                </a:solidFill>
              </a:rPr>
              <a:t> (no data for Nebraska and Oklahoma)</a:t>
            </a:r>
            <a:endParaRPr lang="en-US" sz="2000" b="1" dirty="0" smtClean="0">
              <a:solidFill>
                <a:srgbClr val="0202BE"/>
              </a:solidFill>
            </a:endParaRPr>
          </a:p>
          <a:p>
            <a:pPr marL="457200" lvl="1" indent="0">
              <a:buNone/>
            </a:pPr>
            <a:r>
              <a:rPr lang="en-US" sz="1400" b="1" dirty="0">
                <a:solidFill>
                  <a:schemeClr val="accent2">
                    <a:lumMod val="75000"/>
                  </a:schemeClr>
                </a:solidFill>
              </a:rPr>
              <a:t>Average </a:t>
            </a:r>
            <a:r>
              <a:rPr lang="en-US" sz="1400" b="1" dirty="0" smtClean="0">
                <a:solidFill>
                  <a:schemeClr val="accent2">
                    <a:lumMod val="75000"/>
                  </a:schemeClr>
                </a:solidFill>
              </a:rPr>
              <a:t>21; Colorado 22, Iowa 4, </a:t>
            </a:r>
            <a:r>
              <a:rPr lang="en-US" sz="1800" b="1" dirty="0" smtClean="0">
                <a:solidFill>
                  <a:srgbClr val="00B050"/>
                </a:solidFill>
              </a:rPr>
              <a:t>Kansas 10</a:t>
            </a:r>
            <a:r>
              <a:rPr lang="en-US" sz="1400" b="1" dirty="0" smtClean="0">
                <a:solidFill>
                  <a:schemeClr val="accent2">
                    <a:lumMod val="75000"/>
                  </a:schemeClr>
                </a:solidFill>
              </a:rPr>
              <a:t>, Missouri 46</a:t>
            </a:r>
            <a:endParaRPr lang="en-US" sz="1400" b="1" dirty="0">
              <a:solidFill>
                <a:schemeClr val="accent2">
                  <a:lumMod val="75000"/>
                </a:schemeClr>
              </a:solidFill>
            </a:endParaRPr>
          </a:p>
          <a:p>
            <a:pPr marL="0" indent="0">
              <a:buNone/>
            </a:pPr>
            <a:endParaRPr lang="en-US" sz="1800" b="1" dirty="0" smtClean="0">
              <a:solidFill>
                <a:srgbClr val="0202BE"/>
              </a:solidFill>
            </a:endParaRPr>
          </a:p>
          <a:p>
            <a:pPr marL="0" indent="0">
              <a:buNone/>
            </a:pPr>
            <a:r>
              <a:rPr lang="en-US" sz="1800" b="1" dirty="0" smtClean="0">
                <a:solidFill>
                  <a:srgbClr val="0202BE"/>
                </a:solidFill>
              </a:rPr>
              <a:t>9.  Percentage </a:t>
            </a:r>
            <a:r>
              <a:rPr lang="en-US" sz="1800" b="1" dirty="0">
                <a:solidFill>
                  <a:srgbClr val="0202BE"/>
                </a:solidFill>
              </a:rPr>
              <a:t>of Incarcerated Mentally Ill Veterans convicted of Violent </a:t>
            </a:r>
            <a:r>
              <a:rPr lang="en-US" sz="1800" b="1" dirty="0" smtClean="0">
                <a:solidFill>
                  <a:srgbClr val="0202BE"/>
                </a:solidFill>
              </a:rPr>
              <a:t>Crime</a:t>
            </a:r>
          </a:p>
          <a:p>
            <a:pPr marL="457200" lvl="1" indent="0">
              <a:buNone/>
            </a:pPr>
            <a:r>
              <a:rPr lang="en-US" sz="1400" b="1" dirty="0" smtClean="0">
                <a:solidFill>
                  <a:schemeClr val="accent2">
                    <a:lumMod val="75000"/>
                  </a:schemeClr>
                </a:solidFill>
              </a:rPr>
              <a:t>Average 68; Colorado 66, Iowa 53, </a:t>
            </a:r>
            <a:r>
              <a:rPr lang="en-US" sz="1800" b="1" dirty="0" smtClean="0">
                <a:solidFill>
                  <a:srgbClr val="00B050"/>
                </a:solidFill>
              </a:rPr>
              <a:t>Kansas 84</a:t>
            </a:r>
            <a:r>
              <a:rPr lang="en-US" sz="1400" b="1" dirty="0" smtClean="0">
                <a:solidFill>
                  <a:schemeClr val="accent2">
                    <a:lumMod val="75000"/>
                  </a:schemeClr>
                </a:solidFill>
              </a:rPr>
              <a:t>, Missouri 64, Nebraska 95, Oklahoma 45</a:t>
            </a:r>
          </a:p>
          <a:p>
            <a:pPr marL="57150" indent="0">
              <a:buNone/>
            </a:pPr>
            <a:endParaRPr lang="en-US" sz="2000" b="1" dirty="0">
              <a:solidFill>
                <a:schemeClr val="accent2">
                  <a:lumMod val="75000"/>
                </a:schemeClr>
              </a:solidFill>
            </a:endParaRPr>
          </a:p>
          <a:p>
            <a:pPr marL="57150" indent="0">
              <a:buNone/>
            </a:pPr>
            <a:r>
              <a:rPr lang="en-US" sz="1800" b="1" dirty="0" smtClean="0">
                <a:solidFill>
                  <a:srgbClr val="0202BE"/>
                </a:solidFill>
              </a:rPr>
              <a:t>10.  Data for the United States as a whole</a:t>
            </a:r>
          </a:p>
          <a:p>
            <a:pPr marL="457200" lvl="1" indent="0">
              <a:buNone/>
            </a:pPr>
            <a:r>
              <a:rPr lang="en-US" sz="1400" b="1" dirty="0" smtClean="0">
                <a:solidFill>
                  <a:schemeClr val="accent2">
                    <a:lumMod val="75000"/>
                  </a:schemeClr>
                </a:solidFill>
              </a:rPr>
              <a:t>2013 Population 316.1M, Number of Inmates 731,208, Average Daily Cost per Inmate &gt;$60, Percentage of Population Mentally Ill 18; </a:t>
            </a:r>
            <a:r>
              <a:rPr lang="en-US" sz="1800" b="1" u="sng" dirty="0" smtClean="0">
                <a:solidFill>
                  <a:schemeClr val="accent2">
                    <a:lumMod val="75000"/>
                  </a:schemeClr>
                </a:solidFill>
              </a:rPr>
              <a:t>No data </a:t>
            </a:r>
            <a:r>
              <a:rPr lang="en-US" sz="1400" b="1" dirty="0" smtClean="0">
                <a:solidFill>
                  <a:schemeClr val="accent2">
                    <a:lumMod val="75000"/>
                  </a:schemeClr>
                </a:solidFill>
              </a:rPr>
              <a:t>on Percentage of Mentally Ill who are incarcerated; </a:t>
            </a:r>
            <a:r>
              <a:rPr lang="en-US" sz="1800" b="1" u="sng" dirty="0" smtClean="0">
                <a:solidFill>
                  <a:schemeClr val="accent2">
                    <a:lumMod val="75000"/>
                  </a:schemeClr>
                </a:solidFill>
              </a:rPr>
              <a:t>No Data </a:t>
            </a:r>
            <a:r>
              <a:rPr lang="en-US" sz="1400" b="1" dirty="0" smtClean="0">
                <a:solidFill>
                  <a:schemeClr val="accent2">
                    <a:lumMod val="75000"/>
                  </a:schemeClr>
                </a:solidFill>
              </a:rPr>
              <a:t>on Mentally Ill or Incarcerated Veterans</a:t>
            </a:r>
          </a:p>
          <a:p>
            <a:pPr marL="57150" indent="0">
              <a:buNone/>
            </a:pPr>
            <a:endParaRPr lang="en-US" sz="1600" b="1" dirty="0">
              <a:solidFill>
                <a:schemeClr val="accent2">
                  <a:lumMod val="75000"/>
                </a:schemeClr>
              </a:solidFill>
            </a:endParaRPr>
          </a:p>
          <a:p>
            <a:pPr marL="0" indent="0">
              <a:buNone/>
            </a:pPr>
            <a:endParaRPr lang="en-US" sz="2400" b="1" dirty="0" smtClean="0">
              <a:solidFill>
                <a:srgbClr val="0202BE"/>
              </a:solidFill>
            </a:endParaRPr>
          </a:p>
          <a:p>
            <a:pPr marL="0" indent="0">
              <a:buNone/>
            </a:pPr>
            <a:endParaRPr lang="en-US" sz="2400" b="1" dirty="0">
              <a:solidFill>
                <a:srgbClr val="0202BE"/>
              </a:solidFill>
            </a:endParaRPr>
          </a:p>
          <a:p>
            <a:pPr marL="0" indent="0">
              <a:buNone/>
            </a:pPr>
            <a:endParaRPr lang="en-US" sz="2400" b="1" dirty="0">
              <a:solidFill>
                <a:srgbClr val="0202BE"/>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16</a:t>
            </a:fld>
            <a:endParaRPr lang="en-US">
              <a:solidFill>
                <a:prstClr val="black">
                  <a:tint val="75000"/>
                </a:prstClr>
              </a:solidFill>
            </a:endParaRPr>
          </a:p>
        </p:txBody>
      </p:sp>
      <p:sp>
        <p:nvSpPr>
          <p:cNvPr id="10" name="Date Placeholder 9"/>
          <p:cNvSpPr>
            <a:spLocks noGrp="1"/>
          </p:cNvSpPr>
          <p:nvPr>
            <p:ph type="dt" sz="half" idx="10"/>
          </p:nvPr>
        </p:nvSpPr>
        <p:spPr/>
        <p:txBody>
          <a:bodyPr/>
          <a:lstStyle/>
          <a:p>
            <a:fld id="{2CA3B432-A8DF-410E-BA53-8FE296408091}"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2545915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2800" b="1" dirty="0" smtClean="0">
                <a:solidFill>
                  <a:schemeClr val="accent2">
                    <a:lumMod val="75000"/>
                  </a:schemeClr>
                </a:solidFill>
              </a:rPr>
              <a:t/>
            </a:r>
            <a:br>
              <a:rPr lang="en-US" sz="2800" b="1" dirty="0" smtClean="0">
                <a:solidFill>
                  <a:schemeClr val="accent2">
                    <a:lumMod val="75000"/>
                  </a:schemeClr>
                </a:solidFill>
              </a:rPr>
            </a:br>
            <a:r>
              <a:rPr lang="en-US" sz="2200" b="1" dirty="0" smtClean="0">
                <a:solidFill>
                  <a:srgbClr val="0202BE"/>
                </a:solidFill>
              </a:rPr>
              <a:t>Percentage of </a:t>
            </a:r>
            <a:r>
              <a:rPr lang="en-US" sz="2200" b="1" dirty="0">
                <a:solidFill>
                  <a:srgbClr val="0202BE"/>
                </a:solidFill>
              </a:rPr>
              <a:t>Population with Mental Illness, Incarcerated and </a:t>
            </a:r>
            <a:r>
              <a:rPr lang="en-US" sz="2200" b="1" dirty="0" smtClean="0">
                <a:solidFill>
                  <a:srgbClr val="0202BE"/>
                </a:solidFill>
              </a:rPr>
              <a:t>Veterans</a:t>
            </a:r>
            <a:r>
              <a:rPr lang="en-US" sz="2000" b="1" dirty="0" smtClean="0">
                <a:solidFill>
                  <a:srgbClr val="0202BE"/>
                </a:solidFill>
              </a:rPr>
              <a:t/>
            </a:r>
            <a:br>
              <a:rPr lang="en-US" sz="2000" b="1" dirty="0" smtClean="0">
                <a:solidFill>
                  <a:srgbClr val="0202BE"/>
                </a:solidFill>
              </a:rPr>
            </a:br>
            <a:r>
              <a:rPr lang="en-US" sz="2200" b="1" dirty="0" smtClean="0">
                <a:solidFill>
                  <a:schemeClr val="accent2">
                    <a:lumMod val="75000"/>
                  </a:schemeClr>
                </a:solidFill>
              </a:rPr>
              <a:t>Study Summary – Kansas Counties</a:t>
            </a:r>
            <a:endParaRPr lang="en-US" sz="1800" b="1" dirty="0">
              <a:solidFill>
                <a:schemeClr val="accent2">
                  <a:lumMod val="75000"/>
                </a:schemeClr>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738" y="1563688"/>
            <a:ext cx="8008937"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17</a:t>
            </a:fld>
            <a:endParaRPr lang="en-US">
              <a:solidFill>
                <a:prstClr val="black">
                  <a:tint val="75000"/>
                </a:prstClr>
              </a:solidFill>
            </a:endParaRPr>
          </a:p>
        </p:txBody>
      </p:sp>
      <p:sp>
        <p:nvSpPr>
          <p:cNvPr id="10" name="Date Placeholder 9"/>
          <p:cNvSpPr>
            <a:spLocks noGrp="1"/>
          </p:cNvSpPr>
          <p:nvPr>
            <p:ph type="dt" sz="half" idx="10"/>
          </p:nvPr>
        </p:nvSpPr>
        <p:spPr/>
        <p:txBody>
          <a:bodyPr/>
          <a:lstStyle/>
          <a:p>
            <a:fld id="{0012F744-3C6B-4691-A0C9-C28C6237107A}"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1615456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47611"/>
            <a:ext cx="7924800" cy="5801588"/>
          </a:xfrm>
          <a:prstGeom prst="rect">
            <a:avLst/>
          </a:prstGeom>
        </p:spPr>
        <p:txBody>
          <a:bodyPr wrap="square">
            <a:spAutoFit/>
          </a:bodyPr>
          <a:lstStyle/>
          <a:p>
            <a:pPr algn="ctr"/>
            <a:r>
              <a:rPr lang="en-US" sz="2000" b="1" dirty="0" smtClean="0">
                <a:solidFill>
                  <a:prstClr val="black"/>
                </a:solidFill>
                <a:latin typeface="Times New Roman"/>
              </a:rPr>
              <a:t>Cost </a:t>
            </a:r>
            <a:r>
              <a:rPr lang="en-US" sz="2000" b="1" dirty="0">
                <a:solidFill>
                  <a:prstClr val="black"/>
                </a:solidFill>
                <a:latin typeface="Times New Roman"/>
              </a:rPr>
              <a:t>of Mental Health Treatment </a:t>
            </a:r>
            <a:endParaRPr lang="en-US" sz="2000" dirty="0">
              <a:solidFill>
                <a:prstClr val="black"/>
              </a:solidFill>
              <a:latin typeface="Times New Roman"/>
            </a:endParaRPr>
          </a:p>
          <a:p>
            <a:endParaRPr lang="en-US" sz="400" dirty="0" smtClean="0">
              <a:solidFill>
                <a:srgbClr val="000000"/>
              </a:solidFill>
              <a:latin typeface="Times New Roman"/>
            </a:endParaRPr>
          </a:p>
          <a:p>
            <a:r>
              <a:rPr lang="en-US" dirty="0" smtClean="0">
                <a:solidFill>
                  <a:srgbClr val="000000"/>
                </a:solidFill>
                <a:latin typeface="Times New Roman"/>
              </a:rPr>
              <a:t>On </a:t>
            </a:r>
            <a:r>
              <a:rPr lang="en-US" dirty="0">
                <a:solidFill>
                  <a:srgbClr val="000000"/>
                </a:solidFill>
                <a:latin typeface="Times New Roman"/>
              </a:rPr>
              <a:t>average, per day, it costs: </a:t>
            </a:r>
            <a:endParaRPr lang="en-US" dirty="0" smtClean="0">
              <a:solidFill>
                <a:srgbClr val="000000"/>
              </a:solidFill>
              <a:latin typeface="Times New Roman"/>
            </a:endParaRPr>
          </a:p>
          <a:p>
            <a:endParaRPr lang="en-US" sz="500" dirty="0">
              <a:solidFill>
                <a:srgbClr val="000000"/>
              </a:solidFill>
              <a:latin typeface="Times New Roman"/>
            </a:endParaRPr>
          </a:p>
          <a:p>
            <a:pPr marL="285750" indent="-285750">
              <a:buFont typeface="Arial" panose="020B0604020202020204" pitchFamily="34" charset="0"/>
              <a:buChar char="•"/>
            </a:pPr>
            <a:r>
              <a:rPr lang="en-US" dirty="0">
                <a:solidFill>
                  <a:srgbClr val="000000"/>
                </a:solidFill>
                <a:latin typeface="Times New Roman"/>
              </a:rPr>
              <a:t>$428 at a State Psychiatric Hospital </a:t>
            </a:r>
          </a:p>
          <a:p>
            <a:pPr marL="285750" indent="-285750">
              <a:buFont typeface="Arial" panose="020B0604020202020204" pitchFamily="34" charset="0"/>
              <a:buChar char="•"/>
            </a:pPr>
            <a:r>
              <a:rPr lang="en-US" dirty="0">
                <a:solidFill>
                  <a:srgbClr val="000000"/>
                </a:solidFill>
                <a:latin typeface="Times New Roman"/>
              </a:rPr>
              <a:t>$292 at a Psychiatric Residential Treatment Facility </a:t>
            </a:r>
          </a:p>
          <a:p>
            <a:pPr marL="285750" indent="-285750">
              <a:buFont typeface="Arial" panose="020B0604020202020204" pitchFamily="34" charset="0"/>
              <a:buChar char="•"/>
            </a:pPr>
            <a:r>
              <a:rPr lang="en-US" dirty="0">
                <a:solidFill>
                  <a:srgbClr val="000000"/>
                </a:solidFill>
                <a:latin typeface="Times New Roman"/>
              </a:rPr>
              <a:t>$80 at Larned Correctional Mental Health Facility </a:t>
            </a:r>
          </a:p>
          <a:p>
            <a:pPr marL="285750" indent="-285750">
              <a:buFont typeface="Arial" panose="020B0604020202020204" pitchFamily="34" charset="0"/>
              <a:buChar char="•"/>
            </a:pPr>
            <a:r>
              <a:rPr lang="en-US" dirty="0">
                <a:solidFill>
                  <a:srgbClr val="000000"/>
                </a:solidFill>
                <a:latin typeface="Times New Roman"/>
              </a:rPr>
              <a:t>$9 for Medicaid reimbursed community treatment </a:t>
            </a:r>
            <a:endParaRPr lang="en-US" dirty="0" smtClean="0">
              <a:solidFill>
                <a:srgbClr val="000000"/>
              </a:solidFill>
              <a:latin typeface="Times New Roman"/>
            </a:endParaRPr>
          </a:p>
          <a:p>
            <a:pPr marL="285750" indent="-285750">
              <a:buFont typeface="Arial" panose="020B0604020202020204" pitchFamily="34" charset="0"/>
              <a:buChar char="•"/>
            </a:pPr>
            <a:r>
              <a:rPr lang="en-US" dirty="0" smtClean="0">
                <a:solidFill>
                  <a:srgbClr val="000000"/>
                </a:solidFill>
                <a:latin typeface="Times New Roman"/>
              </a:rPr>
              <a:t>Incarceration:</a:t>
            </a:r>
            <a:endParaRPr lang="en-US" sz="1600" dirty="0" smtClean="0">
              <a:solidFill>
                <a:srgbClr val="000000"/>
              </a:solidFill>
              <a:latin typeface="Times New Roman"/>
            </a:endParaRPr>
          </a:p>
          <a:p>
            <a:endParaRPr lang="en-US" sz="2400" b="1" dirty="0">
              <a:solidFill>
                <a:srgbClr val="000000"/>
              </a:solidFill>
              <a:latin typeface="Times New Roman"/>
            </a:endParaRPr>
          </a:p>
          <a:p>
            <a:endParaRPr lang="en-US" b="1" dirty="0">
              <a:solidFill>
                <a:srgbClr val="000000"/>
              </a:solidFill>
              <a:latin typeface="Times New Roman"/>
            </a:endParaRPr>
          </a:p>
          <a:p>
            <a:endParaRPr lang="en-US" dirty="0" smtClean="0">
              <a:solidFill>
                <a:srgbClr val="000000"/>
              </a:solidFill>
              <a:latin typeface="Times New Roman"/>
            </a:endParaRPr>
          </a:p>
          <a:p>
            <a:endParaRPr lang="en-US" dirty="0" smtClean="0">
              <a:solidFill>
                <a:srgbClr val="000000"/>
              </a:solidFill>
              <a:latin typeface="Times New Roman"/>
            </a:endParaRPr>
          </a:p>
          <a:p>
            <a:endParaRPr lang="en-US" dirty="0" smtClean="0">
              <a:solidFill>
                <a:srgbClr val="000000"/>
              </a:solidFill>
              <a:latin typeface="Times New Roman"/>
            </a:endParaRPr>
          </a:p>
          <a:p>
            <a:endParaRPr lang="en-US" dirty="0" smtClean="0">
              <a:solidFill>
                <a:srgbClr val="000000"/>
              </a:solidFill>
              <a:latin typeface="Times New Roman"/>
            </a:endParaRPr>
          </a:p>
          <a:p>
            <a:endParaRPr lang="en-US" dirty="0" smtClean="0">
              <a:solidFill>
                <a:srgbClr val="000000"/>
              </a:solidFill>
              <a:latin typeface="Times New Roman"/>
            </a:endParaRPr>
          </a:p>
          <a:p>
            <a:endParaRPr lang="en-US" sz="2000" dirty="0" smtClean="0">
              <a:solidFill>
                <a:prstClr val="black"/>
              </a:solidFill>
              <a:latin typeface="Times New Roman"/>
            </a:endParaRPr>
          </a:p>
          <a:p>
            <a:endParaRPr lang="en-US" sz="1200" dirty="0" smtClean="0">
              <a:solidFill>
                <a:prstClr val="black"/>
              </a:solidFill>
              <a:latin typeface="Times New Roman"/>
            </a:endParaRPr>
          </a:p>
          <a:p>
            <a:endParaRPr lang="en-US" sz="800" dirty="0" smtClean="0">
              <a:solidFill>
                <a:prstClr val="black"/>
              </a:solidFill>
              <a:latin typeface="Times New Roman"/>
            </a:endParaRPr>
          </a:p>
          <a:p>
            <a:r>
              <a:rPr lang="en-US" dirty="0" smtClean="0">
                <a:solidFill>
                  <a:prstClr val="black"/>
                </a:solidFill>
                <a:latin typeface="Times New Roman"/>
              </a:rPr>
              <a:t>Paying </a:t>
            </a:r>
            <a:r>
              <a:rPr lang="en-US" dirty="0">
                <a:solidFill>
                  <a:prstClr val="black"/>
                </a:solidFill>
                <a:latin typeface="Times New Roman"/>
              </a:rPr>
              <a:t>for the costs of treating mental illness is </a:t>
            </a:r>
            <a:r>
              <a:rPr lang="en-US" dirty="0" smtClean="0">
                <a:solidFill>
                  <a:prstClr val="black"/>
                </a:solidFill>
                <a:latin typeface="Times New Roman"/>
              </a:rPr>
              <a:t>unavoidable!</a:t>
            </a:r>
            <a:r>
              <a:rPr lang="en-US" b="1" dirty="0" smtClean="0">
                <a:solidFill>
                  <a:srgbClr val="FF0000"/>
                </a:solidFill>
                <a:latin typeface="Times New Roman"/>
              </a:rPr>
              <a:t> </a:t>
            </a:r>
          </a:p>
          <a:p>
            <a:endParaRPr lang="en-US" sz="600" b="1" dirty="0" smtClean="0">
              <a:solidFill>
                <a:srgbClr val="FF0000"/>
              </a:solidFill>
              <a:latin typeface="Times New Roman"/>
            </a:endParaRPr>
          </a:p>
          <a:p>
            <a:r>
              <a:rPr lang="en-US" sz="2800" b="1" dirty="0" smtClean="0">
                <a:solidFill>
                  <a:srgbClr val="FF0000"/>
                </a:solidFill>
                <a:latin typeface="Times New Roman"/>
              </a:rPr>
              <a:t>Our </a:t>
            </a:r>
            <a:r>
              <a:rPr lang="en-US" sz="2800" b="1" dirty="0">
                <a:solidFill>
                  <a:srgbClr val="FF0000"/>
                </a:solidFill>
                <a:latin typeface="Times New Roman"/>
              </a:rPr>
              <a:t>only decision is how we as a State pay for it. </a:t>
            </a:r>
            <a:endParaRPr lang="en-US" sz="2000" b="1" dirty="0">
              <a:solidFill>
                <a:srgbClr val="FF0000"/>
              </a:solidFill>
            </a:endParaRPr>
          </a:p>
        </p:txBody>
      </p:sp>
      <p:sp>
        <p:nvSpPr>
          <p:cNvPr id="2" name="TextBox 1"/>
          <p:cNvSpPr txBox="1"/>
          <p:nvPr/>
        </p:nvSpPr>
        <p:spPr>
          <a:xfrm>
            <a:off x="914400" y="6602596"/>
            <a:ext cx="7239000" cy="407804"/>
          </a:xfrm>
          <a:prstGeom prst="rect">
            <a:avLst/>
          </a:prstGeom>
          <a:noFill/>
        </p:spPr>
        <p:txBody>
          <a:bodyPr wrap="square" rtlCol="0">
            <a:spAutoFit/>
          </a:bodyPr>
          <a:lstStyle/>
          <a:p>
            <a:r>
              <a:rPr lang="en-US" sz="1000" b="1" dirty="0" smtClean="0">
                <a:solidFill>
                  <a:prstClr val="black"/>
                </a:solidFill>
              </a:rPr>
              <a:t>Sources:  </a:t>
            </a:r>
            <a:r>
              <a:rPr lang="en-US" sz="1000" dirty="0" smtClean="0">
                <a:solidFill>
                  <a:prstClr val="black"/>
                </a:solidFill>
              </a:rPr>
              <a:t>Association </a:t>
            </a:r>
            <a:r>
              <a:rPr lang="en-US" sz="1000" dirty="0">
                <a:solidFill>
                  <a:prstClr val="black"/>
                </a:solidFill>
              </a:rPr>
              <a:t>of Community Mental Health Centers of </a:t>
            </a:r>
            <a:r>
              <a:rPr lang="en-US" sz="1000" dirty="0" smtClean="0">
                <a:solidFill>
                  <a:prstClr val="black"/>
                </a:solidFill>
              </a:rPr>
              <a:t>Kansas 2012 Testimony , 2013 KDOC Annual Report and KS County Sheriffs</a:t>
            </a:r>
          </a:p>
          <a:p>
            <a:r>
              <a:rPr lang="en-US" sz="1050" dirty="0">
                <a:solidFill>
                  <a:prstClr val="black"/>
                </a:solidFill>
              </a:rPr>
              <a:t> </a:t>
            </a:r>
            <a:r>
              <a:rPr lang="en-US" sz="1050" dirty="0" smtClean="0">
                <a:solidFill>
                  <a:prstClr val="black"/>
                </a:solidFill>
              </a:rPr>
              <a:t>                 </a:t>
            </a:r>
            <a:endParaRPr lang="en-US" sz="1050" dirty="0">
              <a:solidFill>
                <a:prstClr val="black"/>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990600" y="0"/>
            <a:ext cx="7315200" cy="646331"/>
          </a:xfrm>
          <a:prstGeom prst="rect">
            <a:avLst/>
          </a:prstGeom>
        </p:spPr>
        <p:txBody>
          <a:bodyPr wrap="square">
            <a:spAutoFit/>
          </a:bodyPr>
          <a:lstStyle/>
          <a:p>
            <a:pPr algn="ctr"/>
            <a:r>
              <a:rPr lang="en-US" b="1" dirty="0">
                <a:solidFill>
                  <a:srgbClr val="0202BE"/>
                </a:solidFill>
              </a:rPr>
              <a:t>Percentage of Population with Mental Illness, Incarcerated and Veterans</a:t>
            </a:r>
            <a:br>
              <a:rPr lang="en-US" b="1" dirty="0">
                <a:solidFill>
                  <a:srgbClr val="0202BE"/>
                </a:solidFill>
              </a:rPr>
            </a:br>
            <a:r>
              <a:rPr lang="en-US" b="1" dirty="0">
                <a:solidFill>
                  <a:srgbClr val="0202BE"/>
                </a:solidFill>
              </a:rPr>
              <a:t>The Cost of </a:t>
            </a:r>
            <a:r>
              <a:rPr lang="en-US" b="1" dirty="0" smtClean="0">
                <a:solidFill>
                  <a:srgbClr val="0202BE"/>
                </a:solidFill>
              </a:rPr>
              <a:t>Mental Illness Treatment</a:t>
            </a:r>
            <a:endParaRPr lang="en-US" dirty="0">
              <a:solidFill>
                <a:prstClr val="black"/>
              </a:solidFill>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2590800"/>
            <a:ext cx="2217737" cy="269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66E136A8-5CCC-460C-888D-E3602F438629}" type="slidenum">
              <a:rPr lang="en-US" smtClean="0">
                <a:solidFill>
                  <a:prstClr val="black">
                    <a:tint val="75000"/>
                  </a:prstClr>
                </a:solidFill>
              </a:rPr>
              <a:pPr/>
              <a:t>18</a:t>
            </a:fld>
            <a:endParaRPr lang="en-US">
              <a:solidFill>
                <a:prstClr val="black">
                  <a:tint val="75000"/>
                </a:prstClr>
              </a:solidFill>
            </a:endParaRPr>
          </a:p>
        </p:txBody>
      </p:sp>
      <p:sp>
        <p:nvSpPr>
          <p:cNvPr id="11" name="Date Placeholder 10"/>
          <p:cNvSpPr>
            <a:spLocks noGrp="1"/>
          </p:cNvSpPr>
          <p:nvPr>
            <p:ph type="dt" sz="half" idx="10"/>
          </p:nvPr>
        </p:nvSpPr>
        <p:spPr/>
        <p:txBody>
          <a:bodyPr/>
          <a:lstStyle/>
          <a:p>
            <a:fld id="{6DB1C254-7A11-43B7-870C-2F0B4D9A9081}"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3991420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487362"/>
          </a:xfrm>
        </p:spPr>
        <p:txBody>
          <a:bodyPr>
            <a:normAutofit fontScale="90000"/>
          </a:bodyPr>
          <a:lstStyle/>
          <a:p>
            <a:r>
              <a:rPr lang="en-US" sz="2000" b="1" dirty="0">
                <a:solidFill>
                  <a:srgbClr val="0202BE"/>
                </a:solidFill>
              </a:rPr>
              <a:t>Percentage of Population with Mental Illness, Incarcerated and </a:t>
            </a:r>
            <a:r>
              <a:rPr lang="en-US" sz="2000" b="1" dirty="0" smtClean="0">
                <a:solidFill>
                  <a:srgbClr val="0202BE"/>
                </a:solidFill>
              </a:rPr>
              <a:t>Veterans</a:t>
            </a:r>
            <a:br>
              <a:rPr lang="en-US" sz="2000" b="1" dirty="0" smtClean="0">
                <a:solidFill>
                  <a:srgbClr val="0202BE"/>
                </a:solidFill>
              </a:rPr>
            </a:br>
            <a:r>
              <a:rPr lang="en-US" sz="2000" b="1" dirty="0" smtClean="0">
                <a:solidFill>
                  <a:srgbClr val="0202BE"/>
                </a:solidFill>
              </a:rPr>
              <a:t>The Cost of Untreated Mental Illness</a:t>
            </a:r>
            <a:endParaRPr lang="en-US" dirty="0"/>
          </a:p>
        </p:txBody>
      </p:sp>
      <p:sp>
        <p:nvSpPr>
          <p:cNvPr id="3" name="Content Placeholder 2"/>
          <p:cNvSpPr>
            <a:spLocks noGrp="1"/>
          </p:cNvSpPr>
          <p:nvPr>
            <p:ph idx="1"/>
          </p:nvPr>
        </p:nvSpPr>
        <p:spPr>
          <a:xfrm>
            <a:off x="533400" y="1221808"/>
            <a:ext cx="8229600" cy="5331392"/>
          </a:xfrm>
        </p:spPr>
        <p:txBody>
          <a:bodyPr>
            <a:normAutofit/>
          </a:bodyPr>
          <a:lstStyle/>
          <a:p>
            <a:r>
              <a:rPr lang="en-US" sz="2000" dirty="0" smtClean="0">
                <a:latin typeface="Calibri" panose="020F0502020204030204" pitchFamily="34" charset="0"/>
              </a:rPr>
              <a:t>Health Care Foundation of Greater Kansas City 2012 Study </a:t>
            </a:r>
          </a:p>
          <a:p>
            <a:pPr marL="400050" lvl="1" indent="0">
              <a:buNone/>
            </a:pPr>
            <a:r>
              <a:rPr lang="en-US" sz="1600" dirty="0" smtClean="0">
                <a:latin typeface="Calibri" panose="020F0502020204030204" pitchFamily="34" charset="0"/>
              </a:rPr>
              <a:t>“The</a:t>
            </a:r>
            <a:r>
              <a:rPr lang="en-US" sz="1600" dirty="0">
                <a:latin typeface="Calibri" panose="020F0502020204030204" pitchFamily="34" charset="0"/>
              </a:rPr>
              <a:t> </a:t>
            </a:r>
            <a:r>
              <a:rPr lang="en-US" sz="1600" dirty="0" smtClean="0">
                <a:latin typeface="Calibri" panose="020F0502020204030204" pitchFamily="34" charset="0"/>
              </a:rPr>
              <a:t>Costs of Untreated Mental Illness in Greater Kansas City”</a:t>
            </a:r>
          </a:p>
          <a:p>
            <a:r>
              <a:rPr lang="en-US" sz="2000" dirty="0" smtClean="0">
                <a:latin typeface="Calibri" panose="020F0502020204030204" pitchFamily="34" charset="0"/>
              </a:rPr>
              <a:t>Study quotes:</a:t>
            </a:r>
          </a:p>
          <a:p>
            <a:pPr lvl="1"/>
            <a:r>
              <a:rPr lang="en-US" sz="1600" dirty="0" smtClean="0">
                <a:latin typeface="Calibri" panose="020F0502020204030204" pitchFamily="34" charset="0"/>
              </a:rPr>
              <a:t>A </a:t>
            </a:r>
            <a:r>
              <a:rPr lang="en-US" sz="1600" dirty="0">
                <a:latin typeface="Calibri" panose="020F0502020204030204" pitchFamily="34" charset="0"/>
              </a:rPr>
              <a:t>high proportion, </a:t>
            </a:r>
            <a:r>
              <a:rPr lang="en-US" sz="1800" b="1" dirty="0">
                <a:solidFill>
                  <a:srgbClr val="00B050"/>
                </a:solidFill>
                <a:latin typeface="Calibri" panose="020F0502020204030204" pitchFamily="34" charset="0"/>
              </a:rPr>
              <a:t>87.5%, of these costs is in the form of indirect costs to employers and individuals</a:t>
            </a:r>
            <a:r>
              <a:rPr lang="en-US" sz="1600" dirty="0">
                <a:latin typeface="Calibri" panose="020F0502020204030204" pitchFamily="34" charset="0"/>
              </a:rPr>
              <a:t>. Indirect costs include unrealized earnings due to higher unemployment rates, the cost of lost productive time at work due to untreated SMI (presenteeism), time missed from work (absenteeism), and unrealized earnings due to permanent disability or premature death (</a:t>
            </a:r>
            <a:r>
              <a:rPr lang="en-US" sz="1600" dirty="0" smtClean="0">
                <a:latin typeface="Calibri" panose="020F0502020204030204" pitchFamily="34" charset="0"/>
              </a:rPr>
              <a:t>suicides)</a:t>
            </a:r>
          </a:p>
          <a:p>
            <a:pPr lvl="1"/>
            <a:r>
              <a:rPr lang="en-US" sz="1600" dirty="0" smtClean="0">
                <a:latin typeface="Calibri" panose="020F0502020204030204" pitchFamily="34" charset="0"/>
              </a:rPr>
              <a:t>Those </a:t>
            </a:r>
            <a:r>
              <a:rPr lang="en-US" sz="1600" dirty="0">
                <a:latin typeface="Calibri" panose="020F0502020204030204" pitchFamily="34" charset="0"/>
              </a:rPr>
              <a:t>with severe mental illness are </a:t>
            </a:r>
            <a:r>
              <a:rPr lang="en-US" sz="1800" b="1" dirty="0">
                <a:solidFill>
                  <a:srgbClr val="00B050"/>
                </a:solidFill>
                <a:latin typeface="Calibri" panose="020F0502020204030204" pitchFamily="34" charset="0"/>
              </a:rPr>
              <a:t>10 times more likely to become</a:t>
            </a:r>
            <a:r>
              <a:rPr lang="en-US" sz="1800" dirty="0">
                <a:solidFill>
                  <a:srgbClr val="00B050"/>
                </a:solidFill>
                <a:latin typeface="Calibri" panose="020F0502020204030204" pitchFamily="34" charset="0"/>
              </a:rPr>
              <a:t> </a:t>
            </a:r>
            <a:r>
              <a:rPr lang="en-US" sz="1800" b="1" dirty="0">
                <a:solidFill>
                  <a:srgbClr val="00B050"/>
                </a:solidFill>
                <a:latin typeface="Calibri" panose="020F0502020204030204" pitchFamily="34" charset="0"/>
              </a:rPr>
              <a:t>incarcerated </a:t>
            </a:r>
            <a:r>
              <a:rPr lang="en-US" sz="1600" dirty="0">
                <a:latin typeface="Calibri" panose="020F0502020204030204" pitchFamily="34" charset="0"/>
              </a:rPr>
              <a:t>compared to the general </a:t>
            </a:r>
            <a:r>
              <a:rPr lang="en-US" sz="1600" dirty="0" smtClean="0">
                <a:latin typeface="Calibri" panose="020F0502020204030204" pitchFamily="34" charset="0"/>
              </a:rPr>
              <a:t>population.</a:t>
            </a:r>
          </a:p>
          <a:p>
            <a:pPr lvl="1"/>
            <a:r>
              <a:rPr lang="en-US" sz="1600" dirty="0" smtClean="0">
                <a:latin typeface="Calibri" panose="020F0502020204030204" pitchFamily="34" charset="0"/>
              </a:rPr>
              <a:t>One </a:t>
            </a:r>
            <a:r>
              <a:rPr lang="en-US" sz="1600" dirty="0">
                <a:latin typeface="Calibri" panose="020F0502020204030204" pitchFamily="34" charset="0"/>
              </a:rPr>
              <a:t>barrier might be </a:t>
            </a:r>
            <a:r>
              <a:rPr lang="en-US" sz="1800" b="1" dirty="0">
                <a:solidFill>
                  <a:srgbClr val="00B050"/>
                </a:solidFill>
                <a:latin typeface="Calibri" panose="020F0502020204030204" pitchFamily="34" charset="0"/>
              </a:rPr>
              <a:t>reluctance to consider mental illness on par with physical illnesses</a:t>
            </a:r>
            <a:r>
              <a:rPr lang="en-US" sz="1600" dirty="0">
                <a:latin typeface="Calibri" panose="020F0502020204030204" pitchFamily="34" charset="0"/>
              </a:rPr>
              <a:t>. However, in the Surgeon General’s report on mental health, major depression was the second-leading source of disease burden worldwide, behind only heart disease. </a:t>
            </a:r>
          </a:p>
          <a:p>
            <a:pPr lvl="1"/>
            <a:r>
              <a:rPr lang="en-US" sz="1600" dirty="0" smtClean="0">
                <a:latin typeface="Calibri" panose="020F0502020204030204" pitchFamily="34" charset="0"/>
              </a:rPr>
              <a:t>Some </a:t>
            </a:r>
            <a:r>
              <a:rPr lang="en-US" sz="1600" dirty="0">
                <a:latin typeface="Calibri" panose="020F0502020204030204" pitchFamily="34" charset="0"/>
              </a:rPr>
              <a:t>might argue that state and local governments cannot afford to improve the treatment rate of the seriously mentally ill. This economic model shows that improving the treatment rate for the mentally ill is something they cannot afford to ignore. </a:t>
            </a:r>
            <a:endParaRPr lang="en-US" sz="1600" dirty="0" smtClean="0">
              <a:latin typeface="Calibri" panose="020F0502020204030204" pitchFamily="34" charset="0"/>
            </a:endParaRPr>
          </a:p>
          <a:p>
            <a:pPr marL="457200" lvl="1" indent="0">
              <a:buNone/>
            </a:pPr>
            <a:endParaRPr lang="en-US" dirty="0" smtClean="0"/>
          </a:p>
          <a:p>
            <a:pPr lvl="1"/>
            <a:endParaRPr lang="en-US" dirty="0" smtClean="0"/>
          </a:p>
          <a:p>
            <a:pPr lvl="1"/>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371600" y="6624191"/>
            <a:ext cx="7086600" cy="538609"/>
          </a:xfrm>
          <a:prstGeom prst="rect">
            <a:avLst/>
          </a:prstGeom>
          <a:noFill/>
        </p:spPr>
        <p:txBody>
          <a:bodyPr wrap="square" rtlCol="0">
            <a:spAutoFit/>
          </a:bodyPr>
          <a:lstStyle/>
          <a:p>
            <a:r>
              <a:rPr lang="en-US" sz="1100" dirty="0" smtClean="0">
                <a:solidFill>
                  <a:prstClr val="black"/>
                </a:solidFill>
              </a:rPr>
              <a:t>Source:  HCFGKC:  </a:t>
            </a:r>
            <a:r>
              <a:rPr lang="en-US" sz="1100" dirty="0" smtClean="0">
                <a:solidFill>
                  <a:prstClr val="black"/>
                </a:solidFill>
                <a:hlinkClick r:id="rId3"/>
              </a:rPr>
              <a:t>http://hcfgkc.org/costs-untreated-mental-illness</a:t>
            </a:r>
            <a:r>
              <a:rPr lang="en-US" sz="1100" dirty="0" smtClean="0">
                <a:solidFill>
                  <a:prstClr val="black"/>
                </a:solidFill>
              </a:rPr>
              <a:t>  and  US Census Bureau  2013 Estimates for KS</a:t>
            </a:r>
          </a:p>
          <a:p>
            <a:endParaRPr lang="en-US" dirty="0">
              <a:solidFill>
                <a:prstClr val="black"/>
              </a:solidFill>
            </a:endParaRPr>
          </a:p>
        </p:txBody>
      </p:sp>
      <p:sp>
        <p:nvSpPr>
          <p:cNvPr id="10" name="Slide Number Placeholder 9"/>
          <p:cNvSpPr>
            <a:spLocks noGrp="1"/>
          </p:cNvSpPr>
          <p:nvPr>
            <p:ph type="sldNum" sz="quarter" idx="12"/>
          </p:nvPr>
        </p:nvSpPr>
        <p:spPr/>
        <p:txBody>
          <a:bodyPr/>
          <a:lstStyle/>
          <a:p>
            <a:fld id="{66E136A8-5CCC-460C-888D-E3602F438629}" type="slidenum">
              <a:rPr lang="en-US" smtClean="0">
                <a:solidFill>
                  <a:prstClr val="black">
                    <a:tint val="75000"/>
                  </a:prstClr>
                </a:solidFill>
              </a:rPr>
              <a:pPr/>
              <a:t>19</a:t>
            </a:fld>
            <a:endParaRPr lang="en-US">
              <a:solidFill>
                <a:prstClr val="black">
                  <a:tint val="75000"/>
                </a:prstClr>
              </a:solidFill>
            </a:endParaRPr>
          </a:p>
        </p:txBody>
      </p:sp>
      <p:sp>
        <p:nvSpPr>
          <p:cNvPr id="11" name="Date Placeholder 10"/>
          <p:cNvSpPr>
            <a:spLocks noGrp="1"/>
          </p:cNvSpPr>
          <p:nvPr>
            <p:ph type="dt" sz="half" idx="10"/>
          </p:nvPr>
        </p:nvSpPr>
        <p:spPr/>
        <p:txBody>
          <a:bodyPr/>
          <a:lstStyle/>
          <a:p>
            <a:fld id="{9C4B0614-BA54-4CC8-B2FD-771D705318F2}"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6296793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762000"/>
          </a:xfrm>
        </p:spPr>
        <p:txBody>
          <a:bodyPr/>
          <a:lstStyle/>
          <a:p>
            <a:pPr algn="l"/>
            <a:r>
              <a:rPr lang="en-US" b="1" i="1" u="sng" dirty="0" smtClean="0">
                <a:effectLst>
                  <a:outerShdw blurRad="38100" dist="38100" dir="2700000" algn="tl">
                    <a:srgbClr val="000000">
                      <a:alpha val="43137"/>
                    </a:srgbClr>
                  </a:outerShdw>
                </a:effectLst>
              </a:rPr>
              <a:t>Introduction</a:t>
            </a:r>
            <a:endParaRPr lang="en-US" b="1" i="1" u="sng"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1"/>
          </p:nvPr>
        </p:nvSpPr>
        <p:spPr/>
        <p:txBody>
          <a:bodyPr/>
          <a:lstStyle/>
          <a:p>
            <a:r>
              <a:rPr lang="en-US" smtClean="0"/>
              <a:t>Page </a:t>
            </a:r>
            <a:fld id="{E76BA872-B5F2-4C99-A324-70B64FFF4BE0}" type="slidenum">
              <a:rPr lang="en-US" smtClean="0"/>
              <a:pPr/>
              <a:t>2</a:t>
            </a:fld>
            <a:endParaRPr lang="en-US" dirty="0"/>
          </a:p>
        </p:txBody>
      </p:sp>
      <p:sp>
        <p:nvSpPr>
          <p:cNvPr id="10" name="Date Placeholder 9"/>
          <p:cNvSpPr>
            <a:spLocks noGrp="1"/>
          </p:cNvSpPr>
          <p:nvPr>
            <p:ph type="dt" sz="half" idx="10"/>
          </p:nvPr>
        </p:nvSpPr>
        <p:spPr/>
        <p:txBody>
          <a:bodyPr/>
          <a:lstStyle/>
          <a:p>
            <a:fld id="{FF79BCA8-DA39-4353-89E4-881B3F6766FE}" type="datetime1">
              <a:rPr lang="en-US" smtClean="0"/>
              <a:pPr/>
              <a:t>7/22/2014</a:t>
            </a:fld>
            <a:endParaRPr lang="en-US" dirty="0"/>
          </a:p>
        </p:txBody>
      </p:sp>
      <p:sp>
        <p:nvSpPr>
          <p:cNvPr id="7" name="TextBox 6"/>
          <p:cNvSpPr txBox="1"/>
          <p:nvPr/>
        </p:nvSpPr>
        <p:spPr>
          <a:xfrm>
            <a:off x="304800" y="1378327"/>
            <a:ext cx="8686800" cy="1569660"/>
          </a:xfrm>
          <a:prstGeom prst="rect">
            <a:avLst/>
          </a:prstGeom>
          <a:noFill/>
        </p:spPr>
        <p:txBody>
          <a:bodyPr wrap="square" rtlCol="0">
            <a:spAutoFit/>
          </a:bodyPr>
          <a:lstStyle/>
          <a:p>
            <a:r>
              <a:rPr lang="en-US" sz="2000" dirty="0"/>
              <a:t>I am </a:t>
            </a:r>
            <a:r>
              <a:rPr lang="en-US" sz="2400" b="1" dirty="0">
                <a:effectLst>
                  <a:outerShdw blurRad="38100" dist="38100" dir="2700000" algn="tl">
                    <a:srgbClr val="000000">
                      <a:alpha val="43137"/>
                    </a:srgbClr>
                  </a:outerShdw>
                </a:effectLst>
              </a:rPr>
              <a:t>Jim Brann</a:t>
            </a:r>
            <a:r>
              <a:rPr lang="en-US" sz="2000" dirty="0"/>
              <a:t>, a member </a:t>
            </a:r>
            <a:r>
              <a:rPr lang="en-US" sz="2000" dirty="0" smtClean="0"/>
              <a:t>of </a:t>
            </a:r>
            <a:r>
              <a:rPr lang="en-US" sz="2000" dirty="0"/>
              <a:t>Kansas Mental Health </a:t>
            </a:r>
            <a:r>
              <a:rPr lang="en-US" sz="2000" dirty="0" smtClean="0"/>
              <a:t>Coalition (KMHC) </a:t>
            </a:r>
            <a:r>
              <a:rPr lang="en-US" sz="2000" dirty="0"/>
              <a:t>and </a:t>
            </a:r>
            <a:r>
              <a:rPr lang="en-US" sz="2000" dirty="0" smtClean="0"/>
              <a:t>Kansas </a:t>
            </a:r>
            <a:r>
              <a:rPr lang="en-US" sz="2000" dirty="0"/>
              <a:t>National Alliance for </a:t>
            </a:r>
            <a:r>
              <a:rPr lang="en-US" sz="2000" dirty="0" smtClean="0"/>
              <a:t> Mental </a:t>
            </a:r>
            <a:r>
              <a:rPr lang="en-US" sz="2000" dirty="0"/>
              <a:t>Illness (NAMI).  I am  </a:t>
            </a:r>
            <a:r>
              <a:rPr lang="en-US" sz="2000" dirty="0" smtClean="0"/>
              <a:t>a Grassroots Advocate.</a:t>
            </a:r>
            <a:endParaRPr lang="en-US" sz="2000" dirty="0"/>
          </a:p>
          <a:p>
            <a:endParaRPr lang="en-US" sz="1600" dirty="0"/>
          </a:p>
          <a:p>
            <a:endParaRPr lang="en-US" sz="2000" dirty="0" smtClean="0"/>
          </a:p>
          <a:p>
            <a:r>
              <a:rPr lang="en-US" sz="1600" dirty="0"/>
              <a:t> </a:t>
            </a:r>
          </a:p>
        </p:txBody>
      </p:sp>
      <p:sp>
        <p:nvSpPr>
          <p:cNvPr id="3" name="Rectangle 2"/>
          <p:cNvSpPr/>
          <p:nvPr/>
        </p:nvSpPr>
        <p:spPr>
          <a:xfrm>
            <a:off x="304800" y="2362200"/>
            <a:ext cx="8610600" cy="3600986"/>
          </a:xfrm>
          <a:prstGeom prst="rect">
            <a:avLst/>
          </a:prstGeom>
        </p:spPr>
        <p:txBody>
          <a:bodyPr wrap="square">
            <a:spAutoFit/>
          </a:bodyPr>
          <a:lstStyle/>
          <a:p>
            <a:r>
              <a:rPr lang="en-US" sz="2000" b="1" dirty="0">
                <a:solidFill>
                  <a:srgbClr val="00B050"/>
                </a:solidFill>
              </a:rPr>
              <a:t>It’s 3am, Sunday November 3, 2013.  </a:t>
            </a:r>
            <a:r>
              <a:rPr lang="en-US" sz="2000" b="1" dirty="0" smtClean="0">
                <a:solidFill>
                  <a:srgbClr val="00B050"/>
                </a:solidFill>
              </a:rPr>
              <a:t>“</a:t>
            </a:r>
            <a:r>
              <a:rPr lang="en-US" sz="2000" b="1" dirty="0">
                <a:solidFill>
                  <a:srgbClr val="00B050"/>
                </a:solidFill>
              </a:rPr>
              <a:t>Dad, it’s me, Billy.  I’m out.”  </a:t>
            </a:r>
            <a:endParaRPr lang="en-US" sz="2000" b="1" dirty="0" smtClean="0">
              <a:solidFill>
                <a:srgbClr val="00B050"/>
              </a:solidFill>
            </a:endParaRPr>
          </a:p>
          <a:p>
            <a:endParaRPr lang="en-US" sz="1100" b="1" dirty="0">
              <a:solidFill>
                <a:srgbClr val="00B050"/>
              </a:solidFill>
            </a:endParaRPr>
          </a:p>
          <a:p>
            <a:r>
              <a:rPr lang="en-US" sz="2000" b="1" dirty="0" smtClean="0">
                <a:solidFill>
                  <a:srgbClr val="00B050"/>
                </a:solidFill>
              </a:rPr>
              <a:t>Billy </a:t>
            </a:r>
            <a:r>
              <a:rPr lang="en-US" sz="2000" b="1" dirty="0">
                <a:solidFill>
                  <a:srgbClr val="00B050"/>
                </a:solidFill>
              </a:rPr>
              <a:t>was released from Sedgwick County Detention Center in Wichita at midnight.  He’s dressed in </a:t>
            </a:r>
            <a:r>
              <a:rPr lang="en-US" sz="2000" b="1" dirty="0" smtClean="0">
                <a:solidFill>
                  <a:srgbClr val="00B050"/>
                </a:solidFill>
              </a:rPr>
              <a:t>a </a:t>
            </a:r>
            <a:r>
              <a:rPr lang="en-US" sz="2000" b="1" dirty="0">
                <a:solidFill>
                  <a:srgbClr val="00B050"/>
                </a:solidFill>
              </a:rPr>
              <a:t>tee-shirt, shorts and flip flops.  He was released because his probation was completed </a:t>
            </a:r>
            <a:r>
              <a:rPr lang="en-US" sz="2000" b="1" dirty="0" smtClean="0">
                <a:solidFill>
                  <a:srgbClr val="00B050"/>
                </a:solidFill>
              </a:rPr>
              <a:t>and </a:t>
            </a:r>
            <a:r>
              <a:rPr lang="en-US" sz="2000" b="1" dirty="0">
                <a:solidFill>
                  <a:srgbClr val="00B050"/>
                </a:solidFill>
              </a:rPr>
              <a:t>they needed his bed.  </a:t>
            </a:r>
            <a:endParaRPr lang="en-US" sz="2000" b="1" dirty="0" smtClean="0">
              <a:solidFill>
                <a:srgbClr val="00B050"/>
              </a:solidFill>
            </a:endParaRPr>
          </a:p>
          <a:p>
            <a:endParaRPr lang="en-US" sz="1100" b="1" dirty="0">
              <a:solidFill>
                <a:srgbClr val="00B050"/>
              </a:solidFill>
            </a:endParaRPr>
          </a:p>
          <a:p>
            <a:r>
              <a:rPr lang="en-US" sz="2000" b="1" dirty="0" smtClean="0">
                <a:solidFill>
                  <a:srgbClr val="00B050"/>
                </a:solidFill>
              </a:rPr>
              <a:t>No </a:t>
            </a:r>
            <a:r>
              <a:rPr lang="en-US" sz="2000" b="1" dirty="0">
                <a:solidFill>
                  <a:srgbClr val="00B050"/>
                </a:solidFill>
              </a:rPr>
              <a:t>money, no clothes, no place to go.  He called me using the phone of a clerk at a near-by </a:t>
            </a:r>
            <a:r>
              <a:rPr lang="en-US" sz="2000" b="1" dirty="0" smtClean="0">
                <a:solidFill>
                  <a:srgbClr val="00B050"/>
                </a:solidFill>
              </a:rPr>
              <a:t>QuikTrip.</a:t>
            </a:r>
            <a:r>
              <a:rPr lang="en-US" sz="2000" b="1" dirty="0" smtClean="0">
                <a:solidFill>
                  <a:srgbClr val="FF0000"/>
                </a:solidFill>
              </a:rPr>
              <a:t> </a:t>
            </a:r>
          </a:p>
          <a:p>
            <a:endParaRPr lang="en-US" sz="1400" b="1" dirty="0">
              <a:solidFill>
                <a:srgbClr val="FF0000"/>
              </a:solidFill>
            </a:endParaRPr>
          </a:p>
          <a:p>
            <a:endParaRPr lang="en-US" sz="900" b="1" dirty="0" smtClean="0">
              <a:solidFill>
                <a:srgbClr val="FF0000"/>
              </a:solidFill>
            </a:endParaRPr>
          </a:p>
          <a:p>
            <a:endParaRPr lang="en-US" sz="1400" b="1" dirty="0">
              <a:solidFill>
                <a:srgbClr val="FF0000"/>
              </a:solidFill>
            </a:endParaRPr>
          </a:p>
          <a:p>
            <a:r>
              <a:rPr lang="en-US" sz="2400" b="1" dirty="0" smtClean="0">
                <a:solidFill>
                  <a:srgbClr val="FF0000"/>
                </a:solidFill>
                <a:effectLst>
                  <a:outerShdw blurRad="38100" dist="38100" dir="2700000" algn="tl">
                    <a:srgbClr val="000000">
                      <a:alpha val="43137"/>
                    </a:srgbClr>
                  </a:outerShdw>
                </a:effectLst>
              </a:rPr>
              <a:t>I’m </a:t>
            </a:r>
            <a:r>
              <a:rPr lang="en-US" sz="2400" b="1" dirty="0">
                <a:solidFill>
                  <a:srgbClr val="FF0000"/>
                </a:solidFill>
                <a:effectLst>
                  <a:outerShdw blurRad="38100" dist="38100" dir="2700000" algn="tl">
                    <a:srgbClr val="000000">
                      <a:alpha val="43137"/>
                    </a:srgbClr>
                  </a:outerShdw>
                </a:effectLst>
              </a:rPr>
              <a:t>here to talk about Mental Health,  </a:t>
            </a:r>
            <a:r>
              <a:rPr lang="en-US" sz="2400" b="1" dirty="0" smtClean="0">
                <a:solidFill>
                  <a:srgbClr val="FF0000"/>
                </a:solidFill>
                <a:effectLst>
                  <a:outerShdw blurRad="38100" dist="38100" dir="2700000" algn="tl">
                    <a:srgbClr val="000000">
                      <a:alpha val="43137"/>
                    </a:srgbClr>
                  </a:outerShdw>
                </a:effectLst>
              </a:rPr>
              <a:t>Costs and </a:t>
            </a:r>
            <a:r>
              <a:rPr lang="en-US" sz="2400" b="1" dirty="0">
                <a:solidFill>
                  <a:srgbClr val="FF0000"/>
                </a:solidFill>
                <a:effectLst>
                  <a:outerShdw blurRad="38100" dist="38100" dir="2700000" algn="tl">
                    <a:srgbClr val="000000">
                      <a:alpha val="43137"/>
                    </a:srgbClr>
                  </a:outerShdw>
                </a:effectLst>
              </a:rPr>
              <a:t>what YOU can do.</a:t>
            </a:r>
          </a:p>
          <a:p>
            <a:endParaRPr lang="en-US" sz="2000" dirty="0">
              <a:solidFill>
                <a:srgbClr val="00B050"/>
              </a:solidFill>
            </a:endParaRPr>
          </a:p>
        </p:txBody>
      </p:sp>
    </p:spTree>
    <p:extLst>
      <p:ext uri="{BB962C8B-B14F-4D97-AF65-F5344CB8AC3E}">
        <p14:creationId xmlns:p14="http://schemas.microsoft.com/office/powerpoint/2010/main" xmlns="" val="294052252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7">
                                            <p:txEl>
                                              <p:pRg st="0" end="0"/>
                                            </p:txEl>
                                          </p:spTgt>
                                        </p:tgtEl>
                                        <p:attrNameLst>
                                          <p:attrName>style.opacity</p:attrName>
                                        </p:attrNameLst>
                                      </p:cBhvr>
                                      <p:to>
                                        <p:strVal val="0.25"/>
                                      </p:to>
                                    </p:set>
                                    <p:animEffect filter="image" prLst="opacity: 0.25">
                                      <p:cBhvr rctx="IE">
                                        <p:cTn id="11" dur="indefinite"/>
                                        <p:tgtEl>
                                          <p:spTgt spid="7">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25"/>
                                      </p:to>
                                    </p:set>
                                    <p:animEffect filter="image" prLst="opacity: 0.25">
                                      <p:cBhvr rctx="IE">
                                        <p:cTn id="18" dur="indefinite"/>
                                        <p:tgtEl>
                                          <p:spTgt spid="3">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2" end="2"/>
                                            </p:txEl>
                                          </p:spTgt>
                                        </p:tgtEl>
                                        <p:attrNameLst>
                                          <p:attrName>style.opacity</p:attrName>
                                        </p:attrNameLst>
                                      </p:cBhvr>
                                      <p:to>
                                        <p:strVal val="0.25"/>
                                      </p:to>
                                    </p:set>
                                    <p:animEffect filter="image" prLst="opacity: 0.25">
                                      <p:cBhvr rctx="IE">
                                        <p:cTn id="25" dur="indefinite"/>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3">
                                            <p:txEl>
                                              <p:pRg st="4" end="4"/>
                                            </p:txEl>
                                          </p:spTgt>
                                        </p:tgtEl>
                                        <p:attrNameLst>
                                          <p:attrName>style.opacity</p:attrName>
                                        </p:attrNameLst>
                                      </p:cBhvr>
                                      <p:to>
                                        <p:strVal val="0.25"/>
                                      </p:to>
                                    </p:set>
                                    <p:animEffect filter="image" prLst="opacity: 0.25">
                                      <p:cBhvr rctx="IE">
                                        <p:cTn id="34" dur="indefinite"/>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xEl>
                                              <p:pRg st="8" end="8"/>
                                            </p:txEl>
                                          </p:spTgt>
                                        </p:tgtEl>
                                        <p:attrNameLst>
                                          <p:attrName>style.opacity</p:attrName>
                                        </p:attrNameLst>
                                      </p:cBhvr>
                                      <p:to>
                                        <p:strVal val="0.25"/>
                                      </p:to>
                                    </p:set>
                                    <p:animEffect filter="image" prLst="opacity: 0.25">
                                      <p:cBhvr rctx="IE">
                                        <p:cTn id="39" dur="indefinite"/>
                                        <p:tgtEl>
                                          <p:spTgt spid="3">
                                            <p:txEl>
                                              <p:pRg st="8" end="8"/>
                                            </p:txEl>
                                          </p:spTgt>
                                        </p:tgtEl>
                                      </p:cBhvr>
                                    </p:animEffect>
                                  </p:childTnLst>
                                </p:cTn>
                              </p:par>
                              <p:par>
                                <p:cTn id="40" presetID="1" presetClass="exit" presetSubtype="0" fill="hold"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000" b="1" dirty="0">
                <a:solidFill>
                  <a:srgbClr val="0202BE"/>
                </a:solidFill>
              </a:rPr>
              <a:t>Percentage of Population with Mental Illness, Incarcerated and </a:t>
            </a:r>
            <a:r>
              <a:rPr lang="en-US" sz="2000" b="1" dirty="0" smtClean="0">
                <a:solidFill>
                  <a:srgbClr val="0202BE"/>
                </a:solidFill>
              </a:rPr>
              <a:t>Veterans</a:t>
            </a:r>
            <a:br>
              <a:rPr lang="en-US" sz="2000" b="1" dirty="0" smtClean="0">
                <a:solidFill>
                  <a:srgbClr val="0202BE"/>
                </a:solidFill>
              </a:rPr>
            </a:br>
            <a:r>
              <a:rPr lang="en-US" sz="2000" b="1" dirty="0" smtClean="0">
                <a:solidFill>
                  <a:srgbClr val="0202BE"/>
                </a:solidFill>
              </a:rPr>
              <a:t>The Cost of Untreated Mental Illness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8" y="838200"/>
            <a:ext cx="8975725" cy="5532437"/>
          </a:xfrm>
          <a:prstGeom prst="rect">
            <a:avLst/>
          </a:prstGeom>
          <a:noFill/>
          <a:ln w="25400">
            <a:solidFill>
              <a:schemeClr val="accent2">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66E136A8-5CCC-460C-888D-E3602F438629}" type="slidenum">
              <a:rPr lang="en-US" smtClean="0">
                <a:solidFill>
                  <a:prstClr val="black">
                    <a:tint val="75000"/>
                  </a:prstClr>
                </a:solidFill>
              </a:rPr>
              <a:pPr/>
              <a:t>20</a:t>
            </a:fld>
            <a:endParaRPr lang="en-US">
              <a:solidFill>
                <a:prstClr val="black">
                  <a:tint val="75000"/>
                </a:prstClr>
              </a:solidFill>
            </a:endParaRPr>
          </a:p>
        </p:txBody>
      </p:sp>
      <p:sp>
        <p:nvSpPr>
          <p:cNvPr id="9" name="Date Placeholder 8"/>
          <p:cNvSpPr>
            <a:spLocks noGrp="1"/>
          </p:cNvSpPr>
          <p:nvPr>
            <p:ph type="dt" sz="half" idx="10"/>
          </p:nvPr>
        </p:nvSpPr>
        <p:spPr/>
        <p:txBody>
          <a:bodyPr/>
          <a:lstStyle/>
          <a:p>
            <a:fld id="{40C36E11-A088-4B7E-BC0D-15CAE3DD9C69}"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18443688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000" b="1" dirty="0">
                <a:solidFill>
                  <a:srgbClr val="0202BE"/>
                </a:solidFill>
              </a:rPr>
              <a:t>Percentage of Population with Mental Illness, Incarcerated and </a:t>
            </a:r>
            <a:r>
              <a:rPr lang="en-US" sz="2000" b="1" dirty="0" smtClean="0">
                <a:solidFill>
                  <a:srgbClr val="0202BE"/>
                </a:solidFill>
              </a:rPr>
              <a:t>Veterans</a:t>
            </a:r>
            <a:br>
              <a:rPr lang="en-US" sz="2000" b="1" dirty="0" smtClean="0">
                <a:solidFill>
                  <a:srgbClr val="0202BE"/>
                </a:solidFill>
              </a:rPr>
            </a:br>
            <a:r>
              <a:rPr lang="en-US" sz="2000" b="1" dirty="0" smtClean="0">
                <a:solidFill>
                  <a:srgbClr val="0202BE"/>
                </a:solidFill>
              </a:rPr>
              <a:t>The Cost of Untreated Mental Illness</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xmlns="" val="2988977672"/>
              </p:ext>
            </p:extLst>
          </p:nvPr>
        </p:nvGraphicFramePr>
        <p:xfrm>
          <a:off x="84138" y="838200"/>
          <a:ext cx="8975725" cy="5532438"/>
        </p:xfrm>
        <a:graphic>
          <a:graphicData uri="http://schemas.openxmlformats.org/presentationml/2006/ole">
            <p:oleObj spid="_x0000_s1056" name="Worksheet" r:id="rId4" imgW="8976410" imgH="5532192" progId="Excel.Sheet.8">
              <p:embed/>
            </p:oleObj>
          </a:graphicData>
        </a:graphic>
      </p:graphicFrame>
      <p:sp>
        <p:nvSpPr>
          <p:cNvPr id="9" name="Slide Number Placeholder 8"/>
          <p:cNvSpPr>
            <a:spLocks noGrp="1"/>
          </p:cNvSpPr>
          <p:nvPr>
            <p:ph type="sldNum" sz="quarter" idx="12"/>
          </p:nvPr>
        </p:nvSpPr>
        <p:spPr/>
        <p:txBody>
          <a:bodyPr/>
          <a:lstStyle/>
          <a:p>
            <a:fld id="{66E136A8-5CCC-460C-888D-E3602F438629}" type="slidenum">
              <a:rPr lang="en-US" smtClean="0">
                <a:solidFill>
                  <a:prstClr val="black">
                    <a:tint val="75000"/>
                  </a:prstClr>
                </a:solidFill>
              </a:rPr>
              <a:pPr/>
              <a:t>21</a:t>
            </a:fld>
            <a:endParaRPr lang="en-US">
              <a:solidFill>
                <a:prstClr val="black">
                  <a:tint val="75000"/>
                </a:prstClr>
              </a:solidFill>
            </a:endParaRPr>
          </a:p>
        </p:txBody>
      </p:sp>
      <p:sp>
        <p:nvSpPr>
          <p:cNvPr id="10" name="Date Placeholder 9"/>
          <p:cNvSpPr>
            <a:spLocks noGrp="1"/>
          </p:cNvSpPr>
          <p:nvPr>
            <p:ph type="dt" sz="half" idx="10"/>
          </p:nvPr>
        </p:nvSpPr>
        <p:spPr/>
        <p:txBody>
          <a:bodyPr/>
          <a:lstStyle/>
          <a:p>
            <a:fld id="{7CC69B26-F652-465A-987D-40FD0E86A093}"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31670498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000" b="1" dirty="0">
                <a:solidFill>
                  <a:srgbClr val="0202BE"/>
                </a:solidFill>
              </a:rPr>
              <a:t>Percentage of Population with Mental Illness, Incarcerated and </a:t>
            </a:r>
            <a:r>
              <a:rPr lang="en-US" sz="2000" b="1" dirty="0" smtClean="0">
                <a:solidFill>
                  <a:srgbClr val="0202BE"/>
                </a:solidFill>
              </a:rPr>
              <a:t>Veterans</a:t>
            </a:r>
            <a:br>
              <a:rPr lang="en-US" sz="2000" b="1" dirty="0" smtClean="0">
                <a:solidFill>
                  <a:srgbClr val="0202BE"/>
                </a:solidFill>
              </a:rPr>
            </a:br>
            <a:r>
              <a:rPr lang="en-US" sz="2000" b="1" dirty="0" smtClean="0">
                <a:solidFill>
                  <a:srgbClr val="0202BE"/>
                </a:solidFill>
              </a:rPr>
              <a:t>The Cost of Untreated Mental Illness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8" y="868363"/>
            <a:ext cx="8975725" cy="5532437"/>
          </a:xfrm>
          <a:prstGeom prst="rect">
            <a:avLst/>
          </a:prstGeom>
          <a:noFill/>
          <a:ln w="25400">
            <a:solidFill>
              <a:schemeClr val="accent2">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66E136A8-5CCC-460C-888D-E3602F438629}" type="slidenum">
              <a:rPr lang="en-US" smtClean="0">
                <a:solidFill>
                  <a:prstClr val="black">
                    <a:tint val="75000"/>
                  </a:prstClr>
                </a:solidFill>
              </a:rPr>
              <a:pPr/>
              <a:t>22</a:t>
            </a:fld>
            <a:endParaRPr lang="en-US">
              <a:solidFill>
                <a:prstClr val="black">
                  <a:tint val="75000"/>
                </a:prstClr>
              </a:solidFill>
            </a:endParaRPr>
          </a:p>
        </p:txBody>
      </p:sp>
      <p:sp>
        <p:nvSpPr>
          <p:cNvPr id="9" name="Date Placeholder 8"/>
          <p:cNvSpPr>
            <a:spLocks noGrp="1"/>
          </p:cNvSpPr>
          <p:nvPr>
            <p:ph type="dt" sz="half" idx="10"/>
          </p:nvPr>
        </p:nvSpPr>
        <p:spPr/>
        <p:txBody>
          <a:bodyPr/>
          <a:lstStyle/>
          <a:p>
            <a:fld id="{23E35CFE-5F71-4CC3-BB44-F0532E329338}" type="datetime1">
              <a:rPr lang="en-US" smtClean="0">
                <a:solidFill>
                  <a:prstClr val="black">
                    <a:tint val="75000"/>
                  </a:prstClr>
                </a:solidFill>
              </a:rPr>
              <a:pPr/>
              <a:t>7/22/2014</a:t>
            </a:fld>
            <a:endParaRPr lang="en-US">
              <a:solidFill>
                <a:prstClr val="black">
                  <a:tint val="75000"/>
                </a:prstClr>
              </a:solidFill>
            </a:endParaRPr>
          </a:p>
        </p:txBody>
      </p:sp>
    </p:spTree>
    <p:extLst>
      <p:ext uri="{BB962C8B-B14F-4D97-AF65-F5344CB8AC3E}">
        <p14:creationId xmlns:p14="http://schemas.microsoft.com/office/powerpoint/2010/main" xmlns="" val="578065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223" y="533399"/>
            <a:ext cx="8203977" cy="6335189"/>
          </a:xfrm>
          <a:prstGeom prst="rect">
            <a:avLst/>
          </a:prstGeom>
          <a:noFill/>
          <a:ln w="25400">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Rectangle 2"/>
          <p:cNvSpPr/>
          <p:nvPr/>
        </p:nvSpPr>
        <p:spPr>
          <a:xfrm>
            <a:off x="152400" y="0"/>
            <a:ext cx="8915400" cy="861774"/>
          </a:xfrm>
          <a:prstGeom prst="rect">
            <a:avLst/>
          </a:prstGeom>
        </p:spPr>
        <p:txBody>
          <a:bodyPr wrap="square">
            <a:spAutoFit/>
          </a:bodyPr>
          <a:lstStyle/>
          <a:p>
            <a:pPr algn="ctr"/>
            <a:r>
              <a:rPr lang="en-US" sz="1600" b="1" dirty="0">
                <a:solidFill>
                  <a:srgbClr val="0000FF"/>
                </a:solidFill>
                <a:latin typeface="Cambria"/>
                <a:ea typeface="Times New Roman"/>
                <a:cs typeface="Times New Roman"/>
              </a:rPr>
              <a:t>Mental Health and Criminal Justice </a:t>
            </a:r>
            <a:r>
              <a:rPr lang="en-US" sz="1600" b="1" dirty="0" smtClean="0">
                <a:solidFill>
                  <a:srgbClr val="0000FF"/>
                </a:solidFill>
                <a:latin typeface="Cambria"/>
                <a:ea typeface="Times New Roman"/>
                <a:cs typeface="Times New Roman"/>
              </a:rPr>
              <a:t>System</a:t>
            </a:r>
          </a:p>
          <a:p>
            <a:pPr algn="ctr"/>
            <a:r>
              <a:rPr lang="en-US" sz="1600" b="1" dirty="0" smtClean="0">
                <a:solidFill>
                  <a:srgbClr val="0000FF"/>
                </a:solidFill>
                <a:latin typeface="Cambria"/>
                <a:ea typeface="Times New Roman"/>
                <a:cs typeface="Times New Roman"/>
              </a:rPr>
              <a:t>Source </a:t>
            </a:r>
            <a:r>
              <a:rPr lang="en-US" sz="1600" b="1" dirty="0">
                <a:solidFill>
                  <a:srgbClr val="0000FF"/>
                </a:solidFill>
                <a:latin typeface="Cambria"/>
                <a:ea typeface="Times New Roman"/>
                <a:cs typeface="Times New Roman"/>
              </a:rPr>
              <a:t>Synopsis</a:t>
            </a:r>
            <a:r>
              <a:rPr lang="en-US" sz="1400" dirty="0">
                <a:solidFill>
                  <a:prstClr val="black"/>
                </a:solidFill>
                <a:ea typeface="Calibri"/>
                <a:cs typeface="Times New Roman"/>
              </a:rPr>
              <a:t/>
            </a:r>
            <a:br>
              <a:rPr lang="en-US" sz="1400" dirty="0">
                <a:solidFill>
                  <a:prstClr val="black"/>
                </a:solidFill>
                <a:ea typeface="Calibri"/>
                <a:cs typeface="Times New Roman"/>
              </a:rPr>
            </a:br>
            <a:endParaRPr lang="en-US" dirty="0"/>
          </a:p>
        </p:txBody>
      </p:sp>
      <p:sp>
        <p:nvSpPr>
          <p:cNvPr id="6" name="Slide Number Placeholder 5"/>
          <p:cNvSpPr>
            <a:spLocks noGrp="1"/>
          </p:cNvSpPr>
          <p:nvPr>
            <p:ph type="sldNum" sz="quarter" idx="12"/>
          </p:nvPr>
        </p:nvSpPr>
        <p:spPr/>
        <p:txBody>
          <a:bodyPr/>
          <a:lstStyle/>
          <a:p>
            <a:fld id="{66E136A8-5CCC-460C-888D-E3602F438629}" type="slidenum">
              <a:rPr lang="en-US" smtClean="0"/>
              <a:pPr/>
              <a:t>23</a:t>
            </a:fld>
            <a:endParaRPr lang="en-US"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19499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solidFill>
                  <a:srgbClr val="0000FF"/>
                </a:solidFill>
                <a:latin typeface="Cambria"/>
                <a:ea typeface="Times New Roman"/>
                <a:cs typeface="Times New Roman"/>
              </a:rPr>
              <a:t>Mental </a:t>
            </a:r>
            <a:r>
              <a:rPr lang="en-US" sz="1800" b="1" dirty="0" smtClean="0">
                <a:solidFill>
                  <a:srgbClr val="0000FF"/>
                </a:solidFill>
                <a:latin typeface="Cambria"/>
                <a:ea typeface="Times New Roman"/>
                <a:cs typeface="Times New Roman"/>
              </a:rPr>
              <a:t>Health, Incarceration </a:t>
            </a:r>
            <a:r>
              <a:rPr lang="en-US" sz="1800" b="1" dirty="0">
                <a:solidFill>
                  <a:srgbClr val="0000FF"/>
                </a:solidFill>
                <a:latin typeface="Cambria"/>
                <a:ea typeface="Times New Roman"/>
                <a:cs typeface="Times New Roman"/>
              </a:rPr>
              <a:t>and </a:t>
            </a:r>
            <a:r>
              <a:rPr lang="en-US" sz="1800" b="1" dirty="0" smtClean="0">
                <a:solidFill>
                  <a:srgbClr val="0000FF"/>
                </a:solidFill>
                <a:latin typeface="Cambria"/>
                <a:ea typeface="Times New Roman"/>
                <a:cs typeface="Times New Roman"/>
              </a:rPr>
              <a:t>Veterans</a:t>
            </a:r>
            <a:br>
              <a:rPr lang="en-US" sz="1800" b="1" dirty="0" smtClean="0">
                <a:solidFill>
                  <a:srgbClr val="0000FF"/>
                </a:solidFill>
                <a:latin typeface="Cambria"/>
                <a:ea typeface="Times New Roman"/>
                <a:cs typeface="Times New Roman"/>
              </a:rPr>
            </a:br>
            <a:r>
              <a:rPr lang="en-US" sz="1800" b="1" dirty="0" smtClean="0">
                <a:solidFill>
                  <a:srgbClr val="339933"/>
                </a:solidFill>
                <a:latin typeface="Cambria"/>
                <a:ea typeface="Times New Roman"/>
                <a:cs typeface="Times New Roman"/>
              </a:rPr>
              <a:t>Studies &amp; News</a:t>
            </a:r>
            <a:endParaRPr lang="en-US" dirty="0">
              <a:solidFill>
                <a:srgbClr val="339933"/>
              </a:solidFill>
            </a:endParaRPr>
          </a:p>
        </p:txBody>
      </p:sp>
      <p:sp>
        <p:nvSpPr>
          <p:cNvPr id="4" name="Content Placeholder 3"/>
          <p:cNvSpPr>
            <a:spLocks noGrp="1"/>
          </p:cNvSpPr>
          <p:nvPr>
            <p:ph idx="1"/>
          </p:nvPr>
        </p:nvSpPr>
        <p:spPr>
          <a:xfrm>
            <a:off x="304800" y="1143000"/>
            <a:ext cx="8686800" cy="5206547"/>
          </a:xfrm>
        </p:spPr>
        <p:txBody>
          <a:bodyPr>
            <a:normAutofit lnSpcReduction="10000"/>
          </a:bodyPr>
          <a:lstStyle/>
          <a:p>
            <a:pPr marL="0" indent="0">
              <a:buNone/>
            </a:pPr>
            <a:r>
              <a:rPr lang="en-US" sz="1600" b="1" dirty="0" smtClean="0">
                <a:solidFill>
                  <a:srgbClr val="00B050"/>
                </a:solidFill>
                <a:hlinkClick r:id="rId2"/>
              </a:rPr>
              <a:t>Studies</a:t>
            </a:r>
          </a:p>
          <a:p>
            <a:r>
              <a:rPr lang="en-US" sz="1400" dirty="0" smtClean="0">
                <a:hlinkClick r:id="rId3"/>
              </a:rPr>
              <a:t>Orange County Ground Breaking Event</a:t>
            </a:r>
            <a:endParaRPr lang="en-US" sz="1400" dirty="0" smtClean="0">
              <a:hlinkClick r:id="rId4"/>
            </a:endParaRPr>
          </a:p>
          <a:p>
            <a:r>
              <a:rPr lang="en-US" sz="1400" dirty="0" smtClean="0">
                <a:hlinkClick r:id="rId4"/>
              </a:rPr>
              <a:t>CIT Training Overview</a:t>
            </a:r>
            <a:endParaRPr lang="en-US" sz="1400" dirty="0">
              <a:hlinkClick r:id="rId5"/>
            </a:endParaRPr>
          </a:p>
          <a:p>
            <a:r>
              <a:rPr lang="en-US" sz="1400" dirty="0" smtClean="0">
                <a:hlinkClick r:id="rId5"/>
              </a:rPr>
              <a:t>Apprehension by a Police Officer without a Warrant</a:t>
            </a:r>
            <a:endParaRPr lang="en-US" sz="1400" dirty="0" smtClean="0">
              <a:hlinkClick r:id="rId2"/>
            </a:endParaRPr>
          </a:p>
          <a:p>
            <a:r>
              <a:rPr lang="en-US" sz="1400" dirty="0" smtClean="0">
                <a:hlinkClick r:id="rId6"/>
              </a:rPr>
              <a:t>Help for Veterans Involved in the Justice System</a:t>
            </a:r>
            <a:endParaRPr lang="en-US" sz="1400" dirty="0" smtClean="0">
              <a:hlinkClick r:id="rId2"/>
            </a:endParaRPr>
          </a:p>
          <a:p>
            <a:r>
              <a:rPr lang="en-US" sz="1400" dirty="0" smtClean="0">
                <a:hlinkClick r:id="rId7"/>
              </a:rPr>
              <a:t>Mercer Report-State of KS.pdf</a:t>
            </a:r>
          </a:p>
          <a:p>
            <a:r>
              <a:rPr lang="en-US" sz="1400" dirty="0" smtClean="0">
                <a:hlinkClick r:id="rId7"/>
              </a:rPr>
              <a:t>West Virginia Survey of Veterans – Final Report 2012</a:t>
            </a:r>
          </a:p>
          <a:p>
            <a:r>
              <a:rPr lang="en-US" sz="1400" dirty="0" smtClean="0">
                <a:hlinkClick r:id="rId7"/>
              </a:rPr>
              <a:t>Validation of Self-reported Veteran Status Among Two Homeless Groups</a:t>
            </a:r>
            <a:endParaRPr lang="en-US" sz="1400" dirty="0">
              <a:hlinkClick r:id="rId7"/>
            </a:endParaRPr>
          </a:p>
          <a:p>
            <a:r>
              <a:rPr lang="en-US" sz="1400" dirty="0" smtClean="0">
                <a:hlinkClick r:id="rId7"/>
              </a:rPr>
              <a:t>The Costs of Untreated Mental Illness in Greater Kansas City</a:t>
            </a:r>
            <a:endParaRPr lang="en-US" sz="1400" dirty="0" smtClean="0">
              <a:hlinkClick r:id="rId2"/>
            </a:endParaRPr>
          </a:p>
          <a:p>
            <a:pPr marL="0" indent="0">
              <a:buNone/>
            </a:pPr>
            <a:r>
              <a:rPr lang="en-US" sz="1600" b="1" dirty="0" smtClean="0">
                <a:hlinkClick r:id=""/>
              </a:rPr>
              <a:t>News</a:t>
            </a:r>
          </a:p>
          <a:p>
            <a:r>
              <a:rPr lang="en-US" sz="1400" dirty="0" smtClean="0">
                <a:hlinkClick r:id="rId8"/>
              </a:rPr>
              <a:t>Suicide Rates Climb by 30% as Kansas Cuts Budgets</a:t>
            </a:r>
            <a:endParaRPr lang="en-US" sz="1400" dirty="0">
              <a:hlinkClick r:id="rId2"/>
            </a:endParaRPr>
          </a:p>
          <a:p>
            <a:r>
              <a:rPr lang="en-US" sz="1400" dirty="0" smtClean="0">
                <a:hlinkClick r:id="rId9"/>
              </a:rPr>
              <a:t>Home From War, Our Soldiers Continue to Die</a:t>
            </a:r>
            <a:endParaRPr lang="en-US" sz="1400" dirty="0" smtClean="0">
              <a:hlinkClick r:id=""/>
            </a:endParaRPr>
          </a:p>
          <a:p>
            <a:r>
              <a:rPr lang="en-US" sz="1400" dirty="0" smtClean="0">
                <a:hlinkClick r:id="rId10"/>
              </a:rPr>
              <a:t>Brownback:  Society Needs to Handle Mental Illness as Treatable Dise</a:t>
            </a:r>
            <a:r>
              <a:rPr lang="en-US" sz="1400" dirty="0" smtClean="0">
                <a:hlinkClick r:id="rId11"/>
              </a:rPr>
              <a:t>ase</a:t>
            </a:r>
          </a:p>
          <a:p>
            <a:r>
              <a:rPr lang="en-US" sz="1400" dirty="0" smtClean="0">
                <a:hlinkClick r:id="rId11"/>
              </a:rPr>
              <a:t>Improve Mental Health Care for Our Veterans</a:t>
            </a:r>
            <a:endParaRPr lang="en-US" sz="1400" dirty="0" smtClean="0">
              <a:hlinkClick r:id=""/>
            </a:endParaRPr>
          </a:p>
          <a:p>
            <a:r>
              <a:rPr lang="en-US" sz="1400" dirty="0" smtClean="0">
                <a:hlinkClick r:id="rId12"/>
              </a:rPr>
              <a:t>Veteran’s Father Fights for More Treatment Less Jail Time for Mentally Ill</a:t>
            </a:r>
            <a:endParaRPr lang="en-US" sz="1400" dirty="0" smtClean="0">
              <a:hlinkClick r:id="rId2"/>
            </a:endParaRPr>
          </a:p>
          <a:p>
            <a:r>
              <a:rPr lang="en-US" sz="1400" dirty="0" smtClean="0">
                <a:hlinkClick r:id="rId13"/>
              </a:rPr>
              <a:t>Brownback Outlines Plans to Improve Mental Health Services for Mentally Ill Kansans</a:t>
            </a:r>
            <a:endParaRPr lang="en-US" sz="1400" dirty="0">
              <a:hlinkClick r:id="rId2"/>
            </a:endParaRPr>
          </a:p>
          <a:p>
            <a:r>
              <a:rPr lang="en-US" sz="1400" dirty="0" smtClean="0">
                <a:hlinkClick r:id="rId2"/>
              </a:rPr>
              <a:t>Veteran Shot Dead by Police after he was Refused Psychiatric Care by Kansas City VA</a:t>
            </a:r>
            <a:endParaRPr lang="en-US" sz="1400" dirty="0" smtClean="0"/>
          </a:p>
          <a:p>
            <a:r>
              <a:rPr lang="en-US" sz="1400" dirty="0" smtClean="0">
                <a:hlinkClick r:id="rId14"/>
              </a:rPr>
              <a:t>Kansas City VA also had Secret List</a:t>
            </a:r>
            <a:endParaRPr lang="en-US" sz="1400" dirty="0" smtClean="0">
              <a:hlinkClick r:id="rId15"/>
            </a:endParaRPr>
          </a:p>
          <a:p>
            <a:r>
              <a:rPr lang="en-US" sz="1400" dirty="0" smtClean="0">
                <a:hlinkClick r:id="rId15"/>
              </a:rPr>
              <a:t>Huge Backlog – VA Audit Show VA Uses Secret Lists</a:t>
            </a:r>
            <a:endParaRPr lang="en-US" sz="1400" dirty="0" smtClean="0"/>
          </a:p>
          <a:p>
            <a:r>
              <a:rPr lang="en-US" sz="1400" dirty="0" smtClean="0">
                <a:hlinkClick r:id="rId16"/>
              </a:rPr>
              <a:t>Kansas Citians Push to Remove Stigma of Mental Illness</a:t>
            </a:r>
            <a:endParaRPr lang="en-US" sz="1400" dirty="0" smtClean="0"/>
          </a:p>
          <a:p>
            <a:r>
              <a:rPr lang="en-US" sz="1400" dirty="0" smtClean="0">
                <a:hlinkClick r:id="rId17"/>
              </a:rPr>
              <a:t>State Funding for Mental Health Lagging</a:t>
            </a:r>
            <a:endParaRPr lang="en-US" sz="1400" dirty="0" smtClean="0"/>
          </a:p>
          <a:p>
            <a:endParaRPr lang="en-US" sz="1400" dirty="0" smtClean="0"/>
          </a:p>
          <a:p>
            <a:endParaRPr lang="en-US" sz="1400" dirty="0" smtClean="0"/>
          </a:p>
          <a:p>
            <a:endParaRPr lang="en-US" sz="1400" dirty="0" smtClean="0"/>
          </a:p>
          <a:p>
            <a:endParaRPr lang="en-US" sz="1800" dirty="0" smtClean="0"/>
          </a:p>
          <a:p>
            <a:pPr marL="0" indent="0">
              <a:buNone/>
            </a:pPr>
            <a:endParaRPr lang="en-US" sz="1800" dirty="0"/>
          </a:p>
        </p:txBody>
      </p:sp>
      <p:sp>
        <p:nvSpPr>
          <p:cNvPr id="3" name="Slide Number Placeholder 2"/>
          <p:cNvSpPr>
            <a:spLocks noGrp="1"/>
          </p:cNvSpPr>
          <p:nvPr>
            <p:ph type="sldNum" sz="quarter" idx="12"/>
          </p:nvPr>
        </p:nvSpPr>
        <p:spPr/>
        <p:txBody>
          <a:bodyPr/>
          <a:lstStyle/>
          <a:p>
            <a:fld id="{66E136A8-5CCC-460C-888D-E3602F438629}" type="slidenum">
              <a:rPr lang="en-US" smtClean="0">
                <a:solidFill>
                  <a:prstClr val="black">
                    <a:tint val="75000"/>
                  </a:prstClr>
                </a:solidFill>
              </a:rPr>
              <a:pPr/>
              <a:t>24</a:t>
            </a:fld>
            <a:endParaRPr lang="en-US">
              <a:solidFill>
                <a:prstClr val="black">
                  <a:tint val="75000"/>
                </a:prstClr>
              </a:solidFill>
            </a:endParaRPr>
          </a:p>
        </p:txBody>
      </p:sp>
      <p:pic>
        <p:nvPicPr>
          <p:cNvPr id="7" name="Picture 3"/>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0" y="6395584"/>
            <a:ext cx="609600" cy="46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705263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310640"/>
            <a:ext cx="8029574" cy="3794760"/>
          </a:xfrm>
          <a:prstGeom prst="rect">
            <a:avLst/>
          </a:prstGeom>
        </p:spPr>
        <p:txBody>
          <a:bodyPr>
            <a:normAutofit fontScale="70000" lnSpcReduction="20000"/>
          </a:bodyPr>
          <a:lstStyle/>
          <a:p>
            <a:pPr marL="285750" indent="-285750">
              <a:buFont typeface="Arial" panose="020B0604020202020204" pitchFamily="34" charset="0"/>
              <a:buChar char="•"/>
            </a:pPr>
            <a:r>
              <a:rPr lang="en-US" b="1" dirty="0"/>
              <a:t> </a:t>
            </a:r>
            <a:r>
              <a:rPr lang="en-US" b="1" dirty="0" smtClean="0"/>
              <a:t>KMHC is </a:t>
            </a:r>
            <a:r>
              <a:rPr lang="en-US" b="1" dirty="0"/>
              <a:t>a collaborative organization of numerous non-profit organizations, agencies and individuals representing consumers, families, and providers dedicated to improving the lives of Kansans with mental illness</a:t>
            </a:r>
            <a:r>
              <a:rPr lang="en-US" b="1" dirty="0" smtClean="0"/>
              <a:t>.</a:t>
            </a:r>
          </a:p>
          <a:p>
            <a:pPr marL="0" indent="0">
              <a:buNone/>
            </a:pPr>
            <a:endParaRPr lang="en-US" b="1" dirty="0"/>
          </a:p>
          <a:p>
            <a:pPr marL="285750" indent="-285750">
              <a:buFont typeface="Arial" panose="020B0604020202020204" pitchFamily="34" charset="0"/>
              <a:buChar char="•"/>
            </a:pPr>
            <a:r>
              <a:rPr lang="en-US" b="1" dirty="0"/>
              <a:t> </a:t>
            </a:r>
            <a:r>
              <a:rPr lang="en-US" b="1" dirty="0" smtClean="0"/>
              <a:t>Within </a:t>
            </a:r>
            <a:r>
              <a:rPr lang="en-US" b="1" dirty="0"/>
              <a:t>the format of monthly roundtable meetings, participants forge a consensus agenda which provides the basis for public education and advocacy efforts each </a:t>
            </a:r>
            <a:r>
              <a:rPr lang="en-US" b="1" dirty="0" smtClean="0"/>
              <a:t>year.</a:t>
            </a:r>
            <a:r>
              <a:rPr lang="en-US" b="1" dirty="0"/>
              <a:t> </a:t>
            </a:r>
          </a:p>
          <a:p>
            <a:pPr marL="0" indent="0">
              <a:buNone/>
            </a:pPr>
            <a:endParaRPr lang="en-US" b="1" dirty="0" smtClean="0"/>
          </a:p>
          <a:p>
            <a:pPr marL="285750" indent="-285750">
              <a:buFont typeface="Arial" panose="020B0604020202020204" pitchFamily="34" charset="0"/>
              <a:buChar char="•"/>
            </a:pPr>
            <a:r>
              <a:rPr lang="en-US" b="1" dirty="0" smtClean="0"/>
              <a:t>The </a:t>
            </a:r>
            <a:r>
              <a:rPr lang="en-US" b="1" dirty="0"/>
              <a:t>organization facilitates communication within the Kansas mental health system regarding developing needs and updates on programs and issues</a:t>
            </a:r>
            <a:r>
              <a:rPr lang="en-US" b="1" dirty="0" smtClean="0"/>
              <a:t>.</a:t>
            </a:r>
          </a:p>
          <a:p>
            <a:endParaRPr lang="en-US" dirty="0" smtClean="0"/>
          </a:p>
          <a:p>
            <a:endParaRPr lang="en-US" dirty="0"/>
          </a:p>
        </p:txBody>
      </p:sp>
      <p:sp>
        <p:nvSpPr>
          <p:cNvPr id="3" name="Date Placeholder 2"/>
          <p:cNvSpPr>
            <a:spLocks noGrp="1"/>
          </p:cNvSpPr>
          <p:nvPr>
            <p:ph type="dt" sz="half" idx="4294967295"/>
          </p:nvPr>
        </p:nvSpPr>
        <p:spPr>
          <a:xfrm>
            <a:off x="352426" y="6543676"/>
            <a:ext cx="1466850" cy="247650"/>
          </a:xfrm>
          <a:prstGeom prst="rect">
            <a:avLst/>
          </a:prstGeom>
        </p:spPr>
        <p:txBody>
          <a:bodyPr/>
          <a:lstStyle/>
          <a:p>
            <a:fld id="{42FF7681-B02B-4C7C-BEC6-65F8BE975FDF}" type="datetime1">
              <a:rPr lang="en-US" smtClean="0"/>
              <a:pPr/>
              <a:t>7/22/2014</a:t>
            </a:fld>
            <a:endParaRPr lang="en-US" dirty="0"/>
          </a:p>
        </p:txBody>
      </p:sp>
      <p:sp>
        <p:nvSpPr>
          <p:cNvPr id="4" name="Slide Number Placeholder 3"/>
          <p:cNvSpPr>
            <a:spLocks noGrp="1"/>
          </p:cNvSpPr>
          <p:nvPr>
            <p:ph type="sldNum" sz="quarter" idx="4294967295"/>
          </p:nvPr>
        </p:nvSpPr>
        <p:spPr>
          <a:xfrm>
            <a:off x="7886700" y="6543676"/>
            <a:ext cx="876300" cy="247650"/>
          </a:xfrm>
          <a:prstGeom prst="rect">
            <a:avLst/>
          </a:prstGeom>
        </p:spPr>
        <p:txBody>
          <a:bodyPr/>
          <a:lstStyle/>
          <a:p>
            <a:fld id="{E76BA872-B5F2-4C99-A324-70B64FFF4BE0}" type="slidenum">
              <a:rPr lang="en-US" smtClean="0"/>
              <a:pPr/>
              <a:t>3</a:t>
            </a:fld>
            <a:endParaRPr lang="en-US" dirty="0"/>
          </a:p>
        </p:txBody>
      </p:sp>
      <p:sp>
        <p:nvSpPr>
          <p:cNvPr id="5" name="Title 4"/>
          <p:cNvSpPr>
            <a:spLocks noGrp="1"/>
          </p:cNvSpPr>
          <p:nvPr>
            <p:ph type="title"/>
          </p:nvPr>
        </p:nvSpPr>
        <p:spPr>
          <a:xfrm>
            <a:off x="304800" y="304800"/>
            <a:ext cx="7680960" cy="685800"/>
          </a:xfrm>
        </p:spPr>
        <p:txBody>
          <a:bodyPr>
            <a:normAutofit fontScale="90000"/>
          </a:bodyPr>
          <a:lstStyle/>
          <a:p>
            <a:pPr algn="l"/>
            <a:r>
              <a:rPr lang="en-US" b="1" dirty="0" smtClean="0">
                <a:effectLst>
                  <a:outerShdw blurRad="38100" dist="38100" dir="2700000" algn="tl">
                    <a:srgbClr val="000000">
                      <a:alpha val="43137"/>
                    </a:srgbClr>
                  </a:outerShdw>
                </a:effectLst>
              </a:rPr>
              <a:t>Kansas Mental Health Coalition</a:t>
            </a:r>
            <a:endParaRPr lang="en-US" b="1" dirty="0">
              <a:effectLst>
                <a:outerShdw blurRad="38100" dist="38100" dir="2700000" algn="tl">
                  <a:srgbClr val="000000">
                    <a:alpha val="43137"/>
                  </a:srgbClr>
                </a:outerShdw>
              </a:effectLst>
            </a:endParaRPr>
          </a:p>
        </p:txBody>
      </p:sp>
      <p:sp>
        <p:nvSpPr>
          <p:cNvPr id="6" name="Rectangle 5"/>
          <p:cNvSpPr/>
          <p:nvPr/>
        </p:nvSpPr>
        <p:spPr>
          <a:xfrm>
            <a:off x="457200" y="838200"/>
            <a:ext cx="8001000" cy="738664"/>
          </a:xfrm>
          <a:prstGeom prst="rect">
            <a:avLst/>
          </a:prstGeom>
        </p:spPr>
        <p:txBody>
          <a:bodyPr wrap="square">
            <a:spAutoFit/>
          </a:bodyPr>
          <a:lstStyle/>
          <a:p>
            <a:r>
              <a:rPr lang="en-US" sz="1400" dirty="0"/>
              <a:t>KMHC Website:  </a:t>
            </a:r>
            <a:r>
              <a:rPr lang="en-US" sz="1400" dirty="0">
                <a:hlinkClick r:id="rId2"/>
              </a:rPr>
              <a:t>http://kansasmentalhealthcoalition.onefireplace.com</a:t>
            </a:r>
            <a:r>
              <a:rPr lang="en-US" sz="1400" dirty="0" smtClean="0">
                <a:hlinkClick r:id="rId2"/>
              </a:rPr>
              <a:t>/</a:t>
            </a:r>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xmlns="" val="232341570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76200"/>
            <a:ext cx="7680960" cy="914400"/>
          </a:xfrm>
        </p:spPr>
        <p:txBody>
          <a:bodyPr/>
          <a:lstStyle/>
          <a:p>
            <a:pPr algn="l"/>
            <a:r>
              <a:rPr lang="en-US" b="1" i="1" u="sng" dirty="0" smtClean="0">
                <a:effectLst>
                  <a:outerShdw blurRad="38100" dist="38100" dir="2700000" algn="tl">
                    <a:srgbClr val="000000">
                      <a:alpha val="43137"/>
                    </a:srgbClr>
                  </a:outerShdw>
                </a:effectLst>
              </a:rPr>
              <a:t>Kansas Numbers</a:t>
            </a:r>
            <a:endParaRPr lang="en-US" b="1" i="1" u="sng" dirty="0">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fld id="{8735E416-FF89-4012-AE84-1A6E91F91599}" type="datetime1">
              <a:rPr lang="en-US" smtClean="0"/>
              <a:pPr/>
              <a:t>7/22/2014</a:t>
            </a:fld>
            <a:endParaRPr lang="en-US" dirty="0"/>
          </a:p>
        </p:txBody>
      </p:sp>
      <p:sp>
        <p:nvSpPr>
          <p:cNvPr id="8" name="Slide Number Placeholder 7"/>
          <p:cNvSpPr>
            <a:spLocks noGrp="1"/>
          </p:cNvSpPr>
          <p:nvPr>
            <p:ph type="sldNum" sz="quarter" idx="12"/>
          </p:nvPr>
        </p:nvSpPr>
        <p:spPr/>
        <p:txBody>
          <a:bodyPr/>
          <a:lstStyle/>
          <a:p>
            <a:fld id="{E76BA872-B5F2-4C99-A324-70B64FFF4BE0}" type="slidenum">
              <a:rPr lang="en-US" smtClean="0"/>
              <a:pPr/>
              <a:t>4</a:t>
            </a:fld>
            <a:endParaRPr lang="en-US" dirty="0"/>
          </a:p>
        </p:txBody>
      </p:sp>
      <p:sp>
        <p:nvSpPr>
          <p:cNvPr id="3" name="TextBox 2"/>
          <p:cNvSpPr txBox="1"/>
          <p:nvPr/>
        </p:nvSpPr>
        <p:spPr>
          <a:xfrm>
            <a:off x="152400" y="1032331"/>
            <a:ext cx="8839200" cy="5078313"/>
          </a:xfrm>
          <a:prstGeom prst="rect">
            <a:avLst/>
          </a:prstGeom>
          <a:noFill/>
        </p:spPr>
        <p:txBody>
          <a:bodyPr wrap="square" rtlCol="0">
            <a:spAutoFit/>
          </a:bodyPr>
          <a:lstStyle/>
          <a:p>
            <a:r>
              <a:rPr lang="en-US" sz="4000" b="1" dirty="0" smtClean="0"/>
              <a:t>18% </a:t>
            </a:r>
            <a:r>
              <a:rPr lang="en-US" sz="2800" dirty="0" smtClean="0"/>
              <a:t>of Kansans are mentally ill</a:t>
            </a:r>
            <a:endParaRPr lang="en-US" sz="3600" dirty="0" smtClean="0"/>
          </a:p>
          <a:p>
            <a:r>
              <a:rPr lang="en-US" sz="4000" b="1" dirty="0" smtClean="0"/>
              <a:t>38% </a:t>
            </a:r>
            <a:r>
              <a:rPr lang="en-US" sz="2800" dirty="0" smtClean="0"/>
              <a:t>of Incarcerated Kansans are ment</a:t>
            </a:r>
            <a:r>
              <a:rPr lang="en-US" sz="2400" dirty="0" smtClean="0"/>
              <a:t>ally ill</a:t>
            </a:r>
            <a:endParaRPr lang="en-US" sz="3200" dirty="0" smtClean="0"/>
          </a:p>
          <a:p>
            <a:r>
              <a:rPr lang="en-US" sz="4000" b="1" dirty="0" smtClean="0"/>
              <a:t>88% </a:t>
            </a:r>
            <a:r>
              <a:rPr lang="en-US" sz="2800" dirty="0" smtClean="0"/>
              <a:t>of Crime by Veterans is Violent</a:t>
            </a:r>
            <a:endParaRPr lang="en-US" sz="3600" dirty="0"/>
          </a:p>
          <a:p>
            <a:r>
              <a:rPr lang="en-US" sz="4000" b="1" dirty="0" smtClean="0">
                <a:solidFill>
                  <a:srgbClr val="00B050"/>
                </a:solidFill>
              </a:rPr>
              <a:t>$1.7B </a:t>
            </a:r>
            <a:r>
              <a:rPr lang="en-US" sz="2800" dirty="0" smtClean="0"/>
              <a:t>Annual costs for Untreated Mental Illness</a:t>
            </a:r>
          </a:p>
          <a:p>
            <a:r>
              <a:rPr lang="en-US" sz="4000" b="1" dirty="0" smtClean="0">
                <a:solidFill>
                  <a:srgbClr val="00B050"/>
                </a:solidFill>
              </a:rPr>
              <a:t>$600M </a:t>
            </a:r>
            <a:r>
              <a:rPr lang="en-US" sz="2800" dirty="0" smtClean="0"/>
              <a:t>Annual costs to Business for Untreated Mental Illness</a:t>
            </a:r>
          </a:p>
          <a:p>
            <a:r>
              <a:rPr lang="en-US" sz="4000" b="1" dirty="0" smtClean="0">
                <a:solidFill>
                  <a:srgbClr val="00B050"/>
                </a:solidFill>
              </a:rPr>
              <a:t>$715M </a:t>
            </a:r>
            <a:r>
              <a:rPr lang="en-US" sz="2800" dirty="0" smtClean="0"/>
              <a:t>Annual costs to Individuals &amp; Families For Untreated Mental Illness</a:t>
            </a:r>
          </a:p>
          <a:p>
            <a:r>
              <a:rPr lang="en-US" sz="2800" b="1" dirty="0" smtClean="0">
                <a:solidFill>
                  <a:srgbClr val="FF0000"/>
                </a:solidFill>
                <a:effectLst>
                  <a:outerShdw blurRad="38100" dist="38100" dir="2700000" algn="tl">
                    <a:srgbClr val="000000">
                      <a:alpha val="43137"/>
                    </a:srgbClr>
                  </a:outerShdw>
                </a:effectLst>
              </a:rPr>
              <a:t>65% </a:t>
            </a:r>
            <a:r>
              <a:rPr lang="en-US" sz="2800" dirty="0" smtClean="0"/>
              <a:t>cumulative decrease in KS MH budget, FY07 –FY12</a:t>
            </a:r>
            <a:endParaRPr lang="en-US" sz="3200" dirty="0" smtClean="0"/>
          </a:p>
        </p:txBody>
      </p:sp>
    </p:spTree>
    <p:extLst>
      <p:ext uri="{BB962C8B-B14F-4D97-AF65-F5344CB8AC3E}">
        <p14:creationId xmlns:p14="http://schemas.microsoft.com/office/powerpoint/2010/main" xmlns="" val="14917241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76200"/>
            <a:ext cx="7680960" cy="762000"/>
          </a:xfrm>
        </p:spPr>
        <p:txBody>
          <a:bodyPr/>
          <a:lstStyle/>
          <a:p>
            <a:pPr algn="l"/>
            <a:r>
              <a:rPr lang="en-US" b="1" i="1" u="sng" dirty="0" smtClean="0">
                <a:effectLst>
                  <a:outerShdw blurRad="38100" dist="38100" dir="2700000" algn="tl">
                    <a:srgbClr val="000000">
                      <a:alpha val="43137"/>
                    </a:srgbClr>
                  </a:outerShdw>
                </a:effectLst>
              </a:rPr>
              <a:t>Kansas Per Day Costs </a:t>
            </a:r>
            <a:endParaRPr lang="en-US" b="1" i="1" u="sng" dirty="0">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fld id="{108683E1-4AE8-44C8-8E9C-77F5B532D265}" type="datetime1">
              <a:rPr lang="en-US" smtClean="0"/>
              <a:pPr/>
              <a:t>7/22/2014</a:t>
            </a:fld>
            <a:endParaRPr lang="en-US" dirty="0"/>
          </a:p>
        </p:txBody>
      </p:sp>
      <p:sp>
        <p:nvSpPr>
          <p:cNvPr id="8" name="Slide Number Placeholder 7"/>
          <p:cNvSpPr>
            <a:spLocks noGrp="1"/>
          </p:cNvSpPr>
          <p:nvPr>
            <p:ph type="sldNum" sz="quarter" idx="12"/>
          </p:nvPr>
        </p:nvSpPr>
        <p:spPr/>
        <p:txBody>
          <a:bodyPr/>
          <a:lstStyle/>
          <a:p>
            <a:fld id="{E76BA872-B5F2-4C99-A324-70B64FFF4BE0}" type="slidenum">
              <a:rPr lang="en-US" smtClean="0"/>
              <a:pPr/>
              <a:t>5</a:t>
            </a:fld>
            <a:endParaRPr lang="en-US" dirty="0"/>
          </a:p>
        </p:txBody>
      </p:sp>
      <p:sp>
        <p:nvSpPr>
          <p:cNvPr id="4" name="TextBox 3"/>
          <p:cNvSpPr txBox="1"/>
          <p:nvPr/>
        </p:nvSpPr>
        <p:spPr>
          <a:xfrm>
            <a:off x="381000" y="613112"/>
            <a:ext cx="8610600" cy="5940088"/>
          </a:xfrm>
          <a:prstGeom prst="rect">
            <a:avLst/>
          </a:prstGeom>
          <a:noFill/>
        </p:spPr>
        <p:txBody>
          <a:bodyPr wrap="square" rtlCol="0">
            <a:spAutoFit/>
          </a:bodyPr>
          <a:lstStyle/>
          <a:p>
            <a:r>
              <a:rPr lang="en-US" sz="3600" b="1" dirty="0" smtClean="0">
                <a:solidFill>
                  <a:srgbClr val="00B050"/>
                </a:solidFill>
              </a:rPr>
              <a:t>For Treatment:</a:t>
            </a:r>
          </a:p>
          <a:p>
            <a:r>
              <a:rPr lang="en-US" sz="4400" b="1" dirty="0" smtClean="0"/>
              <a:t>$428 </a:t>
            </a:r>
            <a:r>
              <a:rPr lang="en-US" sz="2800" dirty="0" smtClean="0"/>
              <a:t>day in State Psychiatric Hospital</a:t>
            </a:r>
            <a:endParaRPr lang="en-US" sz="3600" dirty="0" smtClean="0"/>
          </a:p>
          <a:p>
            <a:r>
              <a:rPr lang="en-US" sz="4400" b="1" dirty="0" smtClean="0"/>
              <a:t>$292 </a:t>
            </a:r>
            <a:r>
              <a:rPr lang="en-US" sz="2800" dirty="0" smtClean="0"/>
              <a:t>in Psychiatric Residential Treatment Facility</a:t>
            </a:r>
            <a:endParaRPr lang="en-US" sz="3600" dirty="0" smtClean="0"/>
          </a:p>
          <a:p>
            <a:r>
              <a:rPr lang="en-US" sz="4400" b="1" dirty="0" smtClean="0"/>
              <a:t>$80 </a:t>
            </a:r>
            <a:r>
              <a:rPr lang="en-US" sz="2800" dirty="0" smtClean="0"/>
              <a:t>at Larned Correctional Mental Health Facility</a:t>
            </a:r>
            <a:endParaRPr lang="en-US" sz="3600" dirty="0" smtClean="0"/>
          </a:p>
          <a:p>
            <a:r>
              <a:rPr lang="en-US" sz="4400" b="1" dirty="0" smtClean="0"/>
              <a:t>$9 </a:t>
            </a:r>
            <a:r>
              <a:rPr lang="en-US" sz="2800" dirty="0" smtClean="0"/>
              <a:t>for Medicaid reimbursed community treatment</a:t>
            </a:r>
          </a:p>
          <a:p>
            <a:r>
              <a:rPr lang="en-US" sz="3600" b="1" dirty="0" smtClean="0">
                <a:solidFill>
                  <a:srgbClr val="FF0000"/>
                </a:solidFill>
              </a:rPr>
              <a:t>Incarceration per inmate:</a:t>
            </a:r>
          </a:p>
          <a:p>
            <a:r>
              <a:rPr lang="en-US" sz="4400" b="1" dirty="0" smtClean="0"/>
              <a:t>$67 </a:t>
            </a:r>
            <a:r>
              <a:rPr lang="en-US" sz="2800" dirty="0" smtClean="0"/>
              <a:t>in State </a:t>
            </a:r>
            <a:r>
              <a:rPr lang="en-US" sz="2800" dirty="0"/>
              <a:t>Prison</a:t>
            </a:r>
          </a:p>
          <a:p>
            <a:r>
              <a:rPr lang="en-US" sz="4400" b="1" dirty="0"/>
              <a:t>$</a:t>
            </a:r>
            <a:r>
              <a:rPr lang="en-US" sz="4400" b="1" dirty="0" smtClean="0"/>
              <a:t>118 </a:t>
            </a:r>
            <a:r>
              <a:rPr lang="en-US" sz="2400" dirty="0" smtClean="0"/>
              <a:t>in Johnson County </a:t>
            </a:r>
            <a:r>
              <a:rPr lang="en-US" sz="2400" dirty="0"/>
              <a:t>Detention Center</a:t>
            </a:r>
            <a:endParaRPr lang="en-US" sz="3200" dirty="0"/>
          </a:p>
          <a:p>
            <a:r>
              <a:rPr lang="en-US" sz="4400" b="1" dirty="0"/>
              <a:t>$92 </a:t>
            </a:r>
            <a:r>
              <a:rPr lang="en-US" sz="2400" dirty="0" smtClean="0"/>
              <a:t>in Wyandotte County </a:t>
            </a:r>
            <a:r>
              <a:rPr lang="en-US" sz="2400" dirty="0"/>
              <a:t>Detention </a:t>
            </a:r>
            <a:r>
              <a:rPr lang="en-US" sz="2400" dirty="0" smtClean="0"/>
              <a:t>Center</a:t>
            </a:r>
            <a:endParaRPr lang="en-US" sz="3200" dirty="0"/>
          </a:p>
        </p:txBody>
      </p:sp>
    </p:spTree>
    <p:extLst>
      <p:ext uri="{BB962C8B-B14F-4D97-AF65-F5344CB8AC3E}">
        <p14:creationId xmlns:p14="http://schemas.microsoft.com/office/powerpoint/2010/main" xmlns="" val="13525346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543675"/>
            <a:ext cx="1466850" cy="247650"/>
          </a:xfrm>
        </p:spPr>
        <p:txBody>
          <a:bodyPr/>
          <a:lstStyle/>
          <a:p>
            <a:fld id="{3D0FA79A-C46B-45D5-BA97-E56902ECE416}" type="datetime1">
              <a:rPr lang="en-US" smtClean="0"/>
              <a:pPr/>
              <a:t>7/22/2014</a:t>
            </a:fld>
            <a:endParaRPr lang="en-US" dirty="0"/>
          </a:p>
        </p:txBody>
      </p:sp>
      <p:sp>
        <p:nvSpPr>
          <p:cNvPr id="4" name="Slide Number Placeholder 3"/>
          <p:cNvSpPr>
            <a:spLocks noGrp="1"/>
          </p:cNvSpPr>
          <p:nvPr>
            <p:ph type="sldNum" sz="quarter" idx="4294967295"/>
          </p:nvPr>
        </p:nvSpPr>
        <p:spPr>
          <a:xfrm>
            <a:off x="8267700" y="6543675"/>
            <a:ext cx="876300" cy="247650"/>
          </a:xfrm>
        </p:spPr>
        <p:txBody>
          <a:bodyPr/>
          <a:lstStyle/>
          <a:p>
            <a:fld id="{E76BA872-B5F2-4C99-A324-70B64FFF4BE0}" type="slidenum">
              <a:rPr lang="en-US" smtClean="0"/>
              <a:pPr/>
              <a:t>6</a:t>
            </a:fld>
            <a:endParaRPr lang="en-US" dirty="0"/>
          </a:p>
        </p:txBody>
      </p:sp>
      <p:sp>
        <p:nvSpPr>
          <p:cNvPr id="6" name="Title 3"/>
          <p:cNvSpPr>
            <a:spLocks noGrp="1"/>
          </p:cNvSpPr>
          <p:nvPr>
            <p:ph type="title" idx="4294967295"/>
          </p:nvPr>
        </p:nvSpPr>
        <p:spPr>
          <a:xfrm>
            <a:off x="701675" y="1447800"/>
            <a:ext cx="7680325" cy="2438400"/>
          </a:xfrm>
        </p:spPr>
        <p:txBody>
          <a:bodyPr>
            <a:noAutofit/>
          </a:bodyPr>
          <a:lstStyle/>
          <a:p>
            <a:r>
              <a:rPr lang="en-US" sz="7200" b="1" dirty="0" smtClean="0">
                <a:effectLst>
                  <a:outerShdw blurRad="38100" dist="38100" dir="2700000" algn="tl">
                    <a:srgbClr val="000000">
                      <a:alpha val="43137"/>
                    </a:srgbClr>
                  </a:outerShdw>
                </a:effectLst>
              </a:rPr>
              <a:t>Is it Just About the Numbers?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73106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352426" y="6543676"/>
            <a:ext cx="1466850" cy="247650"/>
          </a:xfrm>
          <a:prstGeom prst="rect">
            <a:avLst/>
          </a:prstGeom>
        </p:spPr>
        <p:txBody>
          <a:bodyPr/>
          <a:lstStyle/>
          <a:p>
            <a:fld id="{92199500-DAEC-4289-A2A7-CB3524B736D8}" type="datetime1">
              <a:rPr lang="en-US" smtClean="0"/>
              <a:pPr/>
              <a:t>7/22/2014</a:t>
            </a:fld>
            <a:endParaRPr lang="en-US" dirty="0"/>
          </a:p>
        </p:txBody>
      </p:sp>
      <p:sp>
        <p:nvSpPr>
          <p:cNvPr id="4" name="Slide Number Placeholder 3"/>
          <p:cNvSpPr>
            <a:spLocks noGrp="1"/>
          </p:cNvSpPr>
          <p:nvPr>
            <p:ph type="sldNum" sz="quarter" idx="4294967295"/>
          </p:nvPr>
        </p:nvSpPr>
        <p:spPr>
          <a:xfrm>
            <a:off x="7886700" y="6543676"/>
            <a:ext cx="876300" cy="247650"/>
          </a:xfrm>
          <a:prstGeom prst="rect">
            <a:avLst/>
          </a:prstGeom>
        </p:spPr>
        <p:txBody>
          <a:bodyPr/>
          <a:lstStyle/>
          <a:p>
            <a:fld id="{E76BA872-B5F2-4C99-A324-70B64FFF4BE0}" type="slidenum">
              <a:rPr lang="en-US" smtClean="0"/>
              <a:pPr/>
              <a:t>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600" y="76200"/>
            <a:ext cx="4876800" cy="2743200"/>
          </a:xfrm>
          <a:prstGeom prst="rect">
            <a:avLst/>
          </a:prstGeom>
        </p:spPr>
      </p:pic>
      <p:sp>
        <p:nvSpPr>
          <p:cNvPr id="5" name="Rectangle 4"/>
          <p:cNvSpPr/>
          <p:nvPr/>
        </p:nvSpPr>
        <p:spPr>
          <a:xfrm>
            <a:off x="685800" y="2971800"/>
            <a:ext cx="7543800" cy="3139321"/>
          </a:xfrm>
          <a:prstGeom prst="rect">
            <a:avLst/>
          </a:prstGeom>
        </p:spPr>
        <p:txBody>
          <a:bodyPr wrap="square">
            <a:spAutoFit/>
          </a:bodyPr>
          <a:lstStyle/>
          <a:p>
            <a:r>
              <a:rPr lang="en-US" b="1" dirty="0"/>
              <a:t>Isaac Sims, 26</a:t>
            </a:r>
            <a:r>
              <a:rPr lang="en-US" dirty="0"/>
              <a:t>, a third-generation Army infantryman was </a:t>
            </a:r>
            <a:r>
              <a:rPr lang="en-US" dirty="0" smtClean="0"/>
              <a:t>shot </a:t>
            </a:r>
            <a:r>
              <a:rPr lang="en-US" dirty="0"/>
              <a:t>and killed by</a:t>
            </a:r>
          </a:p>
          <a:p>
            <a:r>
              <a:rPr lang="en-US" dirty="0"/>
              <a:t>police on Memorial </a:t>
            </a:r>
            <a:r>
              <a:rPr lang="en-US" dirty="0" smtClean="0"/>
              <a:t>Day this year </a:t>
            </a:r>
            <a:r>
              <a:rPr lang="en-US" dirty="0"/>
              <a:t>after he pointed an AK-47 at them</a:t>
            </a:r>
            <a:r>
              <a:rPr lang="en-US" dirty="0" smtClean="0"/>
              <a:t>.</a:t>
            </a:r>
          </a:p>
          <a:p>
            <a:endParaRPr lang="en-US" dirty="0"/>
          </a:p>
          <a:p>
            <a:r>
              <a:rPr lang="en-US" dirty="0" smtClean="0"/>
              <a:t>Post </a:t>
            </a:r>
            <a:r>
              <a:rPr lang="en-US" dirty="0"/>
              <a:t>traumatic stress disorder, migraines and depression forced the damaged</a:t>
            </a:r>
          </a:p>
          <a:p>
            <a:r>
              <a:rPr lang="en-US" dirty="0"/>
              <a:t>soldier with traumatic brain injuries and little hearing to reach out to the</a:t>
            </a:r>
          </a:p>
          <a:p>
            <a:r>
              <a:rPr lang="en-US" dirty="0"/>
              <a:t>Veterans' Administration for help, but was turned </a:t>
            </a:r>
            <a:r>
              <a:rPr lang="en-US" dirty="0" smtClean="0"/>
              <a:t>away. VA officials  told </a:t>
            </a:r>
            <a:r>
              <a:rPr lang="en-US" dirty="0"/>
              <a:t>the family it would take a month or more just to make a </a:t>
            </a:r>
            <a:r>
              <a:rPr lang="en-US" dirty="0" smtClean="0"/>
              <a:t>first contact </a:t>
            </a:r>
            <a:r>
              <a:rPr lang="en-US" dirty="0"/>
              <a:t>to help Isaac -- </a:t>
            </a:r>
            <a:r>
              <a:rPr lang="en-US" i="1" dirty="0"/>
              <a:t>if a bed was available.</a:t>
            </a:r>
          </a:p>
          <a:p>
            <a:endParaRPr lang="en-US" dirty="0" smtClean="0"/>
          </a:p>
          <a:p>
            <a:r>
              <a:rPr lang="en-US" dirty="0" smtClean="0"/>
              <a:t>"</a:t>
            </a:r>
            <a:r>
              <a:rPr lang="en-US" dirty="0"/>
              <a:t>He's fallen through the cracks and he's dead now," his grieving mother said at the time</a:t>
            </a:r>
            <a:r>
              <a:rPr lang="en-US" dirty="0" smtClean="0"/>
              <a:t>.</a:t>
            </a:r>
            <a:endParaRPr lang="en-US" dirty="0"/>
          </a:p>
        </p:txBody>
      </p:sp>
    </p:spTree>
    <p:extLst>
      <p:ext uri="{BB962C8B-B14F-4D97-AF65-F5344CB8AC3E}">
        <p14:creationId xmlns:p14="http://schemas.microsoft.com/office/powerpoint/2010/main" xmlns="" val="24728939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5">
                                            <p:txEl>
                                              <p:pRg st="0" end="0"/>
                                            </p:txEl>
                                          </p:spTgt>
                                        </p:tgtEl>
                                        <p:attrNameLst>
                                          <p:attrName>style.opacity</p:attrName>
                                        </p:attrNameLst>
                                      </p:cBhvr>
                                      <p:to>
                                        <p:strVal val="0.25"/>
                                      </p:to>
                                    </p:set>
                                    <p:animEffect filter="image" prLst="opacity: 0.25">
                                      <p:cBhvr rctx="IE">
                                        <p:cTn id="13" dur="indefinite"/>
                                        <p:tgtEl>
                                          <p:spTgt spid="5">
                                            <p:txEl>
                                              <p:pRg st="0" end="0"/>
                                            </p:txEl>
                                          </p:spTgt>
                                        </p:tgtEl>
                                      </p:cBhvr>
                                    </p:animEffect>
                                  </p:childTnLst>
                                </p:cTn>
                              </p:par>
                              <p:par>
                                <p:cTn id="14" presetID="9" presetClass="emph" presetSubtype="0" nodeType="withEffect">
                                  <p:stCondLst>
                                    <p:cond delay="0"/>
                                  </p:stCondLst>
                                  <p:childTnLst>
                                    <p:set>
                                      <p:cBhvr rctx="PPT">
                                        <p:cTn id="15" dur="indefinite"/>
                                        <p:tgtEl>
                                          <p:spTgt spid="5">
                                            <p:txEl>
                                              <p:pRg st="1" end="1"/>
                                            </p:txEl>
                                          </p:spTgt>
                                        </p:tgtEl>
                                        <p:attrNameLst>
                                          <p:attrName>style.opacity</p:attrName>
                                        </p:attrNameLst>
                                      </p:cBhvr>
                                      <p:to>
                                        <p:strVal val="0.25"/>
                                      </p:to>
                                    </p:set>
                                    <p:animEffect filter="image" prLst="opacity: 0.25">
                                      <p:cBhvr rctx="IE">
                                        <p:cTn id="16" dur="indefinite"/>
                                        <p:tgtEl>
                                          <p:spTgt spid="5">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5">
                                            <p:txEl>
                                              <p:pRg st="3" end="3"/>
                                            </p:txEl>
                                          </p:spTgt>
                                        </p:tgtEl>
                                        <p:attrNameLst>
                                          <p:attrName>style.opacity</p:attrName>
                                        </p:attrNameLst>
                                      </p:cBhvr>
                                      <p:to>
                                        <p:strVal val="0.25"/>
                                      </p:to>
                                    </p:set>
                                    <p:animEffect filter="image" prLst="opacity: 0.25">
                                      <p:cBhvr rctx="IE">
                                        <p:cTn id="27" dur="indefinite"/>
                                        <p:tgtEl>
                                          <p:spTgt spid="5">
                                            <p:txEl>
                                              <p:pRg st="3" end="3"/>
                                            </p:txEl>
                                          </p:spTgt>
                                        </p:tgtEl>
                                      </p:cBhvr>
                                    </p:animEffect>
                                  </p:childTnLst>
                                </p:cTn>
                              </p:par>
                              <p:par>
                                <p:cTn id="28" presetID="9" presetClass="emph" presetSubtype="0" nodeType="withEffect">
                                  <p:stCondLst>
                                    <p:cond delay="0"/>
                                  </p:stCondLst>
                                  <p:childTnLst>
                                    <p:set>
                                      <p:cBhvr rctx="PPT">
                                        <p:cTn id="29" dur="indefinite"/>
                                        <p:tgtEl>
                                          <p:spTgt spid="5">
                                            <p:txEl>
                                              <p:pRg st="4" end="4"/>
                                            </p:txEl>
                                          </p:spTgt>
                                        </p:tgtEl>
                                        <p:attrNameLst>
                                          <p:attrName>style.opacity</p:attrName>
                                        </p:attrNameLst>
                                      </p:cBhvr>
                                      <p:to>
                                        <p:strVal val="0.25"/>
                                      </p:to>
                                    </p:set>
                                    <p:animEffect filter="image" prLst="opacity: 0.25">
                                      <p:cBhvr rctx="IE">
                                        <p:cTn id="30" dur="indefinite"/>
                                        <p:tgtEl>
                                          <p:spTgt spid="5">
                                            <p:txEl>
                                              <p:pRg st="4" end="4"/>
                                            </p:txEl>
                                          </p:spTgt>
                                        </p:tgtEl>
                                      </p:cBhvr>
                                    </p:animEffect>
                                  </p:childTnLst>
                                </p:cTn>
                              </p:par>
                              <p:par>
                                <p:cTn id="31" presetID="9" presetClass="emph" presetSubtype="0" nodeType="withEffect">
                                  <p:stCondLst>
                                    <p:cond delay="0"/>
                                  </p:stCondLst>
                                  <p:childTnLst>
                                    <p:set>
                                      <p:cBhvr rctx="PPT">
                                        <p:cTn id="32" dur="indefinite"/>
                                        <p:tgtEl>
                                          <p:spTgt spid="5">
                                            <p:txEl>
                                              <p:pRg st="5" end="5"/>
                                            </p:txEl>
                                          </p:spTgt>
                                        </p:tgtEl>
                                        <p:attrNameLst>
                                          <p:attrName>style.opacity</p:attrName>
                                        </p:attrNameLst>
                                      </p:cBhvr>
                                      <p:to>
                                        <p:strVal val="0.25"/>
                                      </p:to>
                                    </p:set>
                                    <p:animEffect filter="image" prLst="opacity: 0.25">
                                      <p:cBhvr rctx="IE">
                                        <p:cTn id="33" dur="indefinite"/>
                                        <p:tgtEl>
                                          <p:spTgt spid="5">
                                            <p:txEl>
                                              <p:pRg st="5" end="5"/>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C7D75-3852-4A56-9A43-2AB76BAF5C90}" type="datetime1">
              <a:rPr lang="en-US" smtClean="0"/>
              <a:pPr/>
              <a:t>7/22/2014</a:t>
            </a:fld>
            <a:endParaRPr lang="en-US" dirty="0"/>
          </a:p>
        </p:txBody>
      </p:sp>
      <p:sp>
        <p:nvSpPr>
          <p:cNvPr id="3" name="Slide Number Placeholder 2"/>
          <p:cNvSpPr>
            <a:spLocks noGrp="1"/>
          </p:cNvSpPr>
          <p:nvPr>
            <p:ph type="sldNum" sz="quarter" idx="12"/>
          </p:nvPr>
        </p:nvSpPr>
        <p:spPr/>
        <p:txBody>
          <a:bodyPr/>
          <a:lstStyle/>
          <a:p>
            <a:fld id="{E76BA872-B5F2-4C99-A324-70B64FFF4BE0}" type="slidenum">
              <a:rPr lang="en-US" smtClean="0"/>
              <a:pPr/>
              <a:t>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152400"/>
            <a:ext cx="4876800" cy="2743200"/>
          </a:xfrm>
          <a:prstGeom prst="rect">
            <a:avLst/>
          </a:prstGeom>
        </p:spPr>
      </p:pic>
      <p:sp>
        <p:nvSpPr>
          <p:cNvPr id="8" name="TextBox 7"/>
          <p:cNvSpPr txBox="1"/>
          <p:nvPr/>
        </p:nvSpPr>
        <p:spPr>
          <a:xfrm>
            <a:off x="762000" y="2919204"/>
            <a:ext cx="7772400" cy="3608680"/>
          </a:xfrm>
          <a:prstGeom prst="rect">
            <a:avLst/>
          </a:prstGeom>
          <a:noFill/>
        </p:spPr>
        <p:txBody>
          <a:bodyPr wrap="square" rtlCol="0">
            <a:spAutoFit/>
          </a:bodyPr>
          <a:lstStyle/>
          <a:p>
            <a:r>
              <a:rPr lang="en-US" dirty="0"/>
              <a:t>Matthew Warren, 27, committed suicide "in a momentary wave of </a:t>
            </a:r>
            <a:r>
              <a:rPr lang="en-US" dirty="0" smtClean="0"/>
              <a:t>despair.  Mental Illness took our sons life, as it did many of the 38,000 other Americans who took their lives last year but we refuse to let his life just be another statistic,” said Pastor Rick Warren.  </a:t>
            </a:r>
          </a:p>
          <a:p>
            <a:endParaRPr lang="en-US" sz="1100" dirty="0" smtClean="0"/>
          </a:p>
          <a:p>
            <a:r>
              <a:rPr lang="en-US" dirty="0" smtClean="0"/>
              <a:t>"</a:t>
            </a:r>
            <a:r>
              <a:rPr lang="en-US" dirty="0"/>
              <a:t>Unfortunately, he also suffered from </a:t>
            </a:r>
            <a:r>
              <a:rPr lang="en-US" dirty="0" smtClean="0"/>
              <a:t>mental </a:t>
            </a:r>
            <a:r>
              <a:rPr lang="en-US" dirty="0"/>
              <a:t>illness resulting in deep depression and </a:t>
            </a:r>
            <a:r>
              <a:rPr lang="en-US" dirty="0" smtClean="0"/>
              <a:t>suicidal </a:t>
            </a:r>
            <a:r>
              <a:rPr lang="en-US" dirty="0"/>
              <a:t>thoughts. </a:t>
            </a:r>
            <a:r>
              <a:rPr lang="en-US" dirty="0" smtClean="0"/>
              <a:t>“</a:t>
            </a:r>
          </a:p>
          <a:p>
            <a:endParaRPr lang="en-US" sz="1100" dirty="0"/>
          </a:p>
          <a:p>
            <a:r>
              <a:rPr lang="en-US" dirty="0" smtClean="0"/>
              <a:t>This spring, an historic, first time gathering of leaders met for an all day Gathering  For Mental Health and the Church” to discuss the importance of churches working together to address critical mental health issues.  More than 3,000 attended and it received national and international coverage.</a:t>
            </a:r>
          </a:p>
          <a:p>
            <a:pPr lvl="0"/>
            <a:endParaRPr lang="en-US" b="1" dirty="0" smtClean="0">
              <a:solidFill>
                <a:srgbClr val="FFFFFF"/>
              </a:solidFill>
            </a:endParaRPr>
          </a:p>
          <a:p>
            <a:pPr lvl="0"/>
            <a:r>
              <a:rPr lang="en-US" sz="1050" b="1" dirty="0"/>
              <a:t> </a:t>
            </a:r>
            <a:r>
              <a:rPr lang="en-US" sz="1050" b="1" dirty="0" smtClean="0"/>
              <a:t>                                    Source</a:t>
            </a:r>
            <a:r>
              <a:rPr lang="en-US" sz="1050" b="1" dirty="0"/>
              <a:t>:  Alan Duke</a:t>
            </a:r>
            <a:r>
              <a:rPr lang="en-US" sz="1050" dirty="0"/>
              <a:t>, CNN , Mon April 8, </a:t>
            </a:r>
            <a:r>
              <a:rPr lang="en-US" sz="1050" dirty="0" smtClean="0"/>
              <a:t>2013 and Katrina Gay, nami Advocate Magazine, Summer 2014</a:t>
            </a:r>
            <a:endParaRPr lang="en-US" sz="1100" dirty="0"/>
          </a:p>
        </p:txBody>
      </p:sp>
    </p:spTree>
    <p:extLst>
      <p:ext uri="{BB962C8B-B14F-4D97-AF65-F5344CB8AC3E}">
        <p14:creationId xmlns:p14="http://schemas.microsoft.com/office/powerpoint/2010/main" xmlns="" val="2850188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24200" y="304800"/>
            <a:ext cx="2362200" cy="2932127"/>
          </a:xfrm>
          <a:prstGeom prst="rect">
            <a:avLst/>
          </a:prstGeom>
        </p:spPr>
      </p:pic>
      <p:sp>
        <p:nvSpPr>
          <p:cNvPr id="5" name="Rectangle 4"/>
          <p:cNvSpPr/>
          <p:nvPr/>
        </p:nvSpPr>
        <p:spPr>
          <a:xfrm>
            <a:off x="457200" y="3429000"/>
            <a:ext cx="8382000" cy="2308324"/>
          </a:xfrm>
          <a:prstGeom prst="rect">
            <a:avLst/>
          </a:prstGeom>
        </p:spPr>
        <p:txBody>
          <a:bodyPr wrap="square">
            <a:spAutoFit/>
          </a:bodyPr>
          <a:lstStyle/>
          <a:p>
            <a:r>
              <a:rPr lang="en-US" dirty="0"/>
              <a:t>My son Billy is a decorated Marine.  He served two tours in Iraq including fierce combat at Ramadi, Fallujah and Al Quam.  </a:t>
            </a:r>
          </a:p>
          <a:p>
            <a:endParaRPr lang="en-US" sz="900" dirty="0"/>
          </a:p>
          <a:p>
            <a:r>
              <a:rPr lang="en-US" dirty="0"/>
              <a:t>He is suffering from Post Traumatic Stress </a:t>
            </a:r>
            <a:r>
              <a:rPr lang="en-US" dirty="0" smtClean="0"/>
              <a:t>Disorder and Major </a:t>
            </a:r>
            <a:r>
              <a:rPr lang="en-US" dirty="0"/>
              <a:t>Depressive Disorder with Psychotic  </a:t>
            </a:r>
            <a:r>
              <a:rPr lang="en-US" dirty="0" smtClean="0"/>
              <a:t>Features with Paranoia and thoughts of Suicide.</a:t>
            </a:r>
            <a:endParaRPr lang="en-US" dirty="0"/>
          </a:p>
          <a:p>
            <a:endParaRPr lang="en-US" sz="900" dirty="0"/>
          </a:p>
          <a:p>
            <a:r>
              <a:rPr lang="en-US" dirty="0"/>
              <a:t>He has been in and out of the KS Criminal Justice System the last 5 </a:t>
            </a:r>
            <a:r>
              <a:rPr lang="en-US" dirty="0" smtClean="0"/>
              <a:t>years.  He is currently on probation, works at two jobs, and is receiving Therapeutic Mental Health Care.</a:t>
            </a:r>
            <a:endParaRPr lang="en-US" dirty="0"/>
          </a:p>
        </p:txBody>
      </p:sp>
      <p:sp>
        <p:nvSpPr>
          <p:cNvPr id="6" name="Date Placeholder 5"/>
          <p:cNvSpPr>
            <a:spLocks noGrp="1"/>
          </p:cNvSpPr>
          <p:nvPr>
            <p:ph type="dt" sz="half" idx="10"/>
          </p:nvPr>
        </p:nvSpPr>
        <p:spPr/>
        <p:txBody>
          <a:bodyPr/>
          <a:lstStyle/>
          <a:p>
            <a:fld id="{AE6F3DA0-B0E8-49F7-88F9-86E83254BF6A}" type="datetime1">
              <a:rPr lang="en-US" smtClean="0">
                <a:solidFill>
                  <a:prstClr val="black">
                    <a:tint val="75000"/>
                  </a:prstClr>
                </a:solidFill>
              </a:rPr>
              <a:pPr/>
              <a:t>7/22/2014</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E136A8-5CCC-460C-888D-E3602F43862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24017546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610</TotalTime>
  <Words>1931</Words>
  <Application>Microsoft Office PowerPoint</Application>
  <PresentationFormat>On-screen Show (4:3)</PresentationFormat>
  <Paragraphs>281</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Is it Just About the Numbers?</vt:lpstr>
      <vt:lpstr>Introduction</vt:lpstr>
      <vt:lpstr>Kansas Mental Health Coalition</vt:lpstr>
      <vt:lpstr>Kansas Numbers</vt:lpstr>
      <vt:lpstr>Kansas Per Day Costs </vt:lpstr>
      <vt:lpstr>Is it Just About the Numbers?</vt:lpstr>
      <vt:lpstr>Slide 7</vt:lpstr>
      <vt:lpstr>Slide 8</vt:lpstr>
      <vt:lpstr>Slide 9</vt:lpstr>
      <vt:lpstr>What You Can Do?</vt:lpstr>
      <vt:lpstr>Next Steps</vt:lpstr>
      <vt:lpstr>Appendix</vt:lpstr>
      <vt:lpstr>Corporate Sponsorships</vt:lpstr>
      <vt:lpstr>Individual Sponsorships</vt:lpstr>
      <vt:lpstr> Percentage of Population with Mental Illness, Incarcerated and Veterans Study Summary – Heartland States &amp; US (Part 1)</vt:lpstr>
      <vt:lpstr> Percentage of Population with Mental Illness, Incarcerated and Veterans Study Summary – Heartland States &amp; US (Part 2)</vt:lpstr>
      <vt:lpstr> Percentage of Population with Mental Illness, Incarcerated and Veterans Study Summary – Kansas Counties</vt:lpstr>
      <vt:lpstr>Slide 18</vt:lpstr>
      <vt:lpstr>Percentage of Population with Mental Illness, Incarcerated and Veterans The Cost of Untreated Mental Illness</vt:lpstr>
      <vt:lpstr>Percentage of Population with Mental Illness, Incarcerated and Veterans The Cost of Untreated Mental Illness</vt:lpstr>
      <vt:lpstr>Percentage of Population with Mental Illness, Incarcerated and Veterans The Cost of Untreated Mental Illness</vt:lpstr>
      <vt:lpstr>Percentage of Population with Mental Illness, Incarcerated and Veterans The Cost of Untreated Mental Illness</vt:lpstr>
      <vt:lpstr>Slide 23</vt:lpstr>
      <vt:lpstr>Mental Health, Incarceration and Veterans Studies &amp; News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Just About the Numbers?</dc:title>
  <dc:creator>JimmyB</dc:creator>
  <cp:lastModifiedBy>Amy</cp:lastModifiedBy>
  <cp:revision>67</cp:revision>
  <dcterms:created xsi:type="dcterms:W3CDTF">2014-07-02T11:32:23Z</dcterms:created>
  <dcterms:modified xsi:type="dcterms:W3CDTF">2014-07-23T03:48:06Z</dcterms:modified>
</cp:coreProperties>
</file>